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73" r:id="rId4"/>
    <p:sldId id="276" r:id="rId5"/>
    <p:sldId id="274" r:id="rId6"/>
    <p:sldId id="278" r:id="rId7"/>
    <p:sldId id="279" r:id="rId8"/>
    <p:sldId id="283" r:id="rId9"/>
    <p:sldId id="286" r:id="rId10"/>
    <p:sldId id="287" r:id="rId11"/>
    <p:sldId id="288" r:id="rId12"/>
    <p:sldId id="292" r:id="rId13"/>
    <p:sldId id="293" r:id="rId14"/>
    <p:sldId id="294" r:id="rId15"/>
    <p:sldId id="281" r:id="rId16"/>
    <p:sldId id="262" r:id="rId17"/>
    <p:sldId id="259" r:id="rId18"/>
    <p:sldId id="261" r:id="rId19"/>
    <p:sldId id="264" r:id="rId20"/>
    <p:sldId id="265" r:id="rId21"/>
    <p:sldId id="266" r:id="rId22"/>
    <p:sldId id="267" r:id="rId23"/>
    <p:sldId id="268" r:id="rId24"/>
    <p:sldId id="269" r:id="rId25"/>
    <p:sldId id="270" r:id="rId26"/>
    <p:sldId id="271" r:id="rId27"/>
    <p:sldId id="272" r:id="rId28"/>
    <p:sldId id="260" r:id="rId29"/>
    <p:sldId id="291" r:id="rId30"/>
    <p:sldId id="296" r:id="rId31"/>
    <p:sldId id="295" r:id="rId32"/>
    <p:sldId id="290" r:id="rId33"/>
    <p:sldId id="282" r:id="rId34"/>
    <p:sldId id="263" r:id="rId3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2F92"/>
    <a:srgbClr val="FF27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8339"/>
  </p:normalViewPr>
  <p:slideViewPr>
    <p:cSldViewPr snapToGrid="0" snapToObjects="1">
      <p:cViewPr varScale="1">
        <p:scale>
          <a:sx n="90" d="100"/>
          <a:sy n="90" d="100"/>
        </p:scale>
        <p:origin x="8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2022C8-501F-3F4E-839F-7FE722564474}" type="datetimeFigureOut">
              <a:rPr kumimoji="1" lang="zh-TW" altLang="en-US" smtClean="0"/>
              <a:t>2021/10/3</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TW" altLang="en-US"/>
              <a:t>編輯母片文字樣式
第二層
第三層
第四層
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0EE8E8-3697-6E41-BA98-D93C2622E5F4}" type="slidenum">
              <a:rPr kumimoji="1" lang="zh-TW" altLang="en-US" smtClean="0"/>
              <a:t>‹#›</a:t>
            </a:fld>
            <a:endParaRPr kumimoji="1" lang="zh-TW" altLang="en-US"/>
          </a:p>
        </p:txBody>
      </p:sp>
    </p:spTree>
    <p:extLst>
      <p:ext uri="{BB962C8B-B14F-4D97-AF65-F5344CB8AC3E}">
        <p14:creationId xmlns:p14="http://schemas.microsoft.com/office/powerpoint/2010/main" val="1984725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scylladb.com/architecture/sstable/sstable2/sstable-data-file/#cql-row-marke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3</a:t>
            </a:fld>
            <a:endParaRPr kumimoji="1" lang="zh-TW" altLang="en-US"/>
          </a:p>
        </p:txBody>
      </p:sp>
    </p:spTree>
    <p:extLst>
      <p:ext uri="{BB962C8B-B14F-4D97-AF65-F5344CB8AC3E}">
        <p14:creationId xmlns:p14="http://schemas.microsoft.com/office/powerpoint/2010/main" val="2790351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 altLang="zh-TW" dirty="0"/>
              <a:t>ALTER TABLE </a:t>
            </a:r>
            <a:r>
              <a:rPr kumimoji="1" lang="en" altLang="zh-TW" dirty="0" err="1"/>
              <a:t>test_keyspace.test_table</a:t>
            </a:r>
            <a:r>
              <a:rPr kumimoji="1" lang="en" altLang="zh-TW" dirty="0"/>
              <a:t> </a:t>
            </a:r>
          </a:p>
          <a:p>
            <a:r>
              <a:rPr kumimoji="1" lang="en" altLang="zh-TW" dirty="0"/>
              <a:t>    ADD </a:t>
            </a:r>
            <a:r>
              <a:rPr kumimoji="1" lang="en" altLang="zh-TW" dirty="0" err="1"/>
              <a:t>user_info</a:t>
            </a:r>
            <a:r>
              <a:rPr kumimoji="1" lang="en" altLang="zh-TW" dirty="0"/>
              <a:t> map&lt;text, text&gt;;</a:t>
            </a:r>
          </a:p>
          <a:p>
            <a:endParaRPr kumimoji="1" lang="en" altLang="zh-TW" dirty="0"/>
          </a:p>
          <a:p>
            <a:r>
              <a:rPr kumimoji="1" lang="en" altLang="zh-TW" dirty="0"/>
              <a:t>INSERT INTO </a:t>
            </a:r>
            <a:r>
              <a:rPr kumimoji="1" lang="en" altLang="zh-TW" dirty="0" err="1"/>
              <a:t>test_keyspace.test_table</a:t>
            </a:r>
            <a:r>
              <a:rPr kumimoji="1" lang="en" altLang="zh-TW" dirty="0"/>
              <a:t> (number, name, </a:t>
            </a:r>
            <a:r>
              <a:rPr kumimoji="1" lang="en" altLang="zh-TW" dirty="0" err="1"/>
              <a:t>update_dt</a:t>
            </a:r>
            <a:r>
              <a:rPr kumimoji="1" lang="en" altLang="zh-TW" dirty="0"/>
              <a:t>, </a:t>
            </a:r>
            <a:r>
              <a:rPr kumimoji="1" lang="en" altLang="zh-TW" dirty="0" err="1"/>
              <a:t>user_info</a:t>
            </a:r>
            <a:r>
              <a:rPr kumimoji="1" lang="en" altLang="zh-TW" dirty="0"/>
              <a:t>)</a:t>
            </a:r>
          </a:p>
          <a:p>
            <a:r>
              <a:rPr kumimoji="1" lang="en" altLang="zh-TW" dirty="0"/>
              <a:t>   VALUES (10502,'Tim', </a:t>
            </a:r>
            <a:r>
              <a:rPr kumimoji="1" lang="en" altLang="zh-TW" dirty="0" err="1"/>
              <a:t>toTimestamp</a:t>
            </a:r>
            <a:r>
              <a:rPr kumimoji="1" lang="en" altLang="zh-TW" dirty="0"/>
              <a:t>(now()), {'fab':'FAB12','fabPlantCd':'1240','location':'F12P6'});</a:t>
            </a:r>
          </a:p>
          <a:p>
            <a:endParaRPr kumimoji="1" lang="en" altLang="zh-TW" dirty="0"/>
          </a:p>
          <a:p>
            <a:r>
              <a:rPr kumimoji="1" lang="en" altLang="zh-TW" dirty="0"/>
              <a:t>select * from </a:t>
            </a:r>
            <a:r>
              <a:rPr kumimoji="1" lang="en" altLang="zh-TW" dirty="0" err="1"/>
              <a:t>test_keyspace.test_table</a:t>
            </a:r>
            <a:r>
              <a:rPr kumimoji="1" lang="en" altLang="zh-TW" dirty="0"/>
              <a:t>;</a:t>
            </a:r>
            <a:endParaRPr kumimoji="1" lang="zh-TW" altLang="en-US"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19</a:t>
            </a:fld>
            <a:endParaRPr kumimoji="1" lang="zh-TW" altLang="en-US"/>
          </a:p>
        </p:txBody>
      </p:sp>
    </p:spTree>
    <p:extLst>
      <p:ext uri="{BB962C8B-B14F-4D97-AF65-F5344CB8AC3E}">
        <p14:creationId xmlns:p14="http://schemas.microsoft.com/office/powerpoint/2010/main" val="1684131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 altLang="zh-TW" dirty="0"/>
              <a:t>UPDATE </a:t>
            </a:r>
            <a:r>
              <a:rPr kumimoji="1" lang="en" altLang="zh-TW" dirty="0" err="1"/>
              <a:t>test_keyspace.test_table</a:t>
            </a:r>
            <a:r>
              <a:rPr kumimoji="1" lang="en" altLang="zh-TW" dirty="0"/>
              <a:t> SET </a:t>
            </a:r>
            <a:r>
              <a:rPr kumimoji="1" lang="en" altLang="zh-TW" dirty="0" err="1"/>
              <a:t>user_info</a:t>
            </a:r>
            <a:r>
              <a:rPr kumimoji="1" lang="en" altLang="zh-TW" dirty="0"/>
              <a:t>['location'] = 'F12P4' WHERE number=10503 and name='Weng';</a:t>
            </a:r>
          </a:p>
          <a:p>
            <a:r>
              <a:rPr kumimoji="1" lang="en" altLang="zh-TW" dirty="0"/>
              <a:t>select * from </a:t>
            </a:r>
            <a:r>
              <a:rPr kumimoji="1" lang="en" altLang="zh-TW" dirty="0" err="1"/>
              <a:t>test_keyspace.test_table</a:t>
            </a:r>
            <a:r>
              <a:rPr kumimoji="1" lang="en" altLang="zh-TW" dirty="0"/>
              <a:t>;</a:t>
            </a:r>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20</a:t>
            </a:fld>
            <a:endParaRPr kumimoji="1" lang="zh-TW" altLang="en-US"/>
          </a:p>
        </p:txBody>
      </p:sp>
    </p:spTree>
    <p:extLst>
      <p:ext uri="{BB962C8B-B14F-4D97-AF65-F5344CB8AC3E}">
        <p14:creationId xmlns:p14="http://schemas.microsoft.com/office/powerpoint/2010/main" val="3364296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 altLang="zh-TW" dirty="0"/>
              <a:t>UPDATE </a:t>
            </a:r>
            <a:r>
              <a:rPr kumimoji="1" lang="en" altLang="zh-TW" dirty="0" err="1"/>
              <a:t>test_keyspace.test_table</a:t>
            </a:r>
            <a:r>
              <a:rPr kumimoji="1" lang="en" altLang="zh-TW" dirty="0"/>
              <a:t> SET </a:t>
            </a:r>
            <a:r>
              <a:rPr kumimoji="1" lang="en" altLang="zh-TW" dirty="0" err="1"/>
              <a:t>user_info</a:t>
            </a:r>
            <a:r>
              <a:rPr kumimoji="1" lang="en" altLang="zh-TW" dirty="0"/>
              <a:t> = </a:t>
            </a:r>
            <a:r>
              <a:rPr kumimoji="1" lang="en" altLang="zh-TW" dirty="0" err="1"/>
              <a:t>user_info</a:t>
            </a:r>
            <a:r>
              <a:rPr kumimoji="1" lang="en" altLang="zh-TW" dirty="0"/>
              <a:t> + { 'dept' : 'IEAD' } WHERE number=10503 and name='Weng';</a:t>
            </a:r>
          </a:p>
          <a:p>
            <a:r>
              <a:rPr kumimoji="1" lang="en" altLang="zh-TW" dirty="0"/>
              <a:t>select * from </a:t>
            </a:r>
            <a:r>
              <a:rPr kumimoji="1" lang="en" altLang="zh-TW" dirty="0" err="1"/>
              <a:t>test_keyspace.test_table</a:t>
            </a:r>
            <a:r>
              <a:rPr kumimoji="1" lang="en" altLang="zh-TW" dirty="0"/>
              <a:t>;</a:t>
            </a:r>
            <a:endParaRPr kumimoji="1" lang="zh-TW" altLang="en-US"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21</a:t>
            </a:fld>
            <a:endParaRPr kumimoji="1" lang="zh-TW" altLang="en-US"/>
          </a:p>
        </p:txBody>
      </p:sp>
    </p:spTree>
    <p:extLst>
      <p:ext uri="{BB962C8B-B14F-4D97-AF65-F5344CB8AC3E}">
        <p14:creationId xmlns:p14="http://schemas.microsoft.com/office/powerpoint/2010/main" val="2321069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 altLang="zh-TW" dirty="0"/>
              <a:t>UPDATE </a:t>
            </a:r>
            <a:r>
              <a:rPr kumimoji="1" lang="en" altLang="zh-TW" dirty="0" err="1"/>
              <a:t>test_keyspace.test_table</a:t>
            </a:r>
            <a:r>
              <a:rPr kumimoji="1" lang="en" altLang="zh-TW" dirty="0"/>
              <a:t> SET </a:t>
            </a:r>
            <a:r>
              <a:rPr kumimoji="1" lang="en" altLang="zh-TW" dirty="0" err="1"/>
              <a:t>waferset</a:t>
            </a:r>
            <a:r>
              <a:rPr kumimoji="1" lang="en" altLang="zh-TW" dirty="0"/>
              <a:t> = </a:t>
            </a:r>
            <a:r>
              <a:rPr kumimoji="1" lang="en" altLang="zh-TW" dirty="0" err="1"/>
              <a:t>waferset</a:t>
            </a:r>
            <a:r>
              <a:rPr kumimoji="1" lang="en" altLang="zh-TW" dirty="0"/>
              <a:t> - {'UX0015.002'} WHERE number=10504 and name='Bee';</a:t>
            </a:r>
          </a:p>
          <a:p>
            <a:r>
              <a:rPr kumimoji="1" lang="en" altLang="zh-TW" dirty="0"/>
              <a:t>select * from </a:t>
            </a:r>
            <a:r>
              <a:rPr kumimoji="1" lang="en" altLang="zh-TW" dirty="0" err="1"/>
              <a:t>test_keyspace.test_table</a:t>
            </a:r>
            <a:r>
              <a:rPr kumimoji="1" lang="en" altLang="zh-TW" dirty="0"/>
              <a:t>;</a:t>
            </a:r>
            <a:endParaRPr kumimoji="1" lang="zh-TW" altLang="en-US"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23</a:t>
            </a:fld>
            <a:endParaRPr kumimoji="1" lang="zh-TW" altLang="en-US"/>
          </a:p>
        </p:txBody>
      </p:sp>
    </p:spTree>
    <p:extLst>
      <p:ext uri="{BB962C8B-B14F-4D97-AF65-F5344CB8AC3E}">
        <p14:creationId xmlns:p14="http://schemas.microsoft.com/office/powerpoint/2010/main" val="2608827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24</a:t>
            </a:fld>
            <a:endParaRPr kumimoji="1" lang="zh-TW" altLang="en-US"/>
          </a:p>
        </p:txBody>
      </p:sp>
    </p:spTree>
    <p:extLst>
      <p:ext uri="{BB962C8B-B14F-4D97-AF65-F5344CB8AC3E}">
        <p14:creationId xmlns:p14="http://schemas.microsoft.com/office/powerpoint/2010/main" val="290529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 altLang="zh-TW" dirty="0"/>
              <a:t>CREATE TYPE phone (</a:t>
            </a:r>
            <a:r>
              <a:rPr kumimoji="1" lang="en" altLang="zh-TW" dirty="0" err="1"/>
              <a:t>country_code</a:t>
            </a:r>
            <a:r>
              <a:rPr kumimoji="1" lang="en" altLang="zh-TW" dirty="0"/>
              <a:t> </a:t>
            </a:r>
            <a:r>
              <a:rPr kumimoji="1" lang="en" altLang="zh-TW" dirty="0" err="1"/>
              <a:t>int</a:t>
            </a:r>
            <a:r>
              <a:rPr kumimoji="1" lang="en" altLang="zh-TW" dirty="0"/>
              <a:t>, number text);</a:t>
            </a:r>
          </a:p>
          <a:p>
            <a:endParaRPr kumimoji="1" lang="en" altLang="zh-TW" dirty="0"/>
          </a:p>
          <a:p>
            <a:r>
              <a:rPr kumimoji="1" lang="en" altLang="zh-TW" dirty="0"/>
              <a:t>ALTER TABLE </a:t>
            </a:r>
            <a:r>
              <a:rPr kumimoji="1" lang="en" altLang="zh-TW" dirty="0" err="1"/>
              <a:t>test_keyspace.test_table</a:t>
            </a:r>
            <a:r>
              <a:rPr kumimoji="1" lang="en" altLang="zh-TW" dirty="0"/>
              <a:t> ADD </a:t>
            </a:r>
            <a:r>
              <a:rPr kumimoji="1" lang="en" altLang="zh-TW" dirty="0" err="1"/>
              <a:t>contactinfo</a:t>
            </a:r>
            <a:r>
              <a:rPr kumimoji="1" lang="en" altLang="zh-TW" dirty="0"/>
              <a:t> phone;</a:t>
            </a:r>
          </a:p>
          <a:p>
            <a:endParaRPr kumimoji="1" lang="en" altLang="zh-TW" dirty="0"/>
          </a:p>
          <a:p>
            <a:r>
              <a:rPr kumimoji="1" lang="en" altLang="zh-TW" dirty="0"/>
              <a:t>select * from </a:t>
            </a:r>
            <a:r>
              <a:rPr kumimoji="1" lang="en" altLang="zh-TW" dirty="0" err="1"/>
              <a:t>test_keyspace.test_table</a:t>
            </a:r>
            <a:r>
              <a:rPr kumimoji="1" lang="en" altLang="zh-TW" dirty="0"/>
              <a:t>;</a:t>
            </a:r>
          </a:p>
          <a:p>
            <a:endParaRPr kumimoji="1" lang="en" altLang="zh-TW" dirty="0"/>
          </a:p>
          <a:p>
            <a:r>
              <a:rPr kumimoji="1" lang="en" altLang="zh-TW" dirty="0"/>
              <a:t>UPDATE </a:t>
            </a:r>
            <a:r>
              <a:rPr kumimoji="1" lang="en" altLang="zh-TW" dirty="0" err="1"/>
              <a:t>test_keyspace.test_table</a:t>
            </a:r>
            <a:r>
              <a:rPr kumimoji="1" lang="en" altLang="zh-TW" dirty="0"/>
              <a:t> SET </a:t>
            </a:r>
            <a:r>
              <a:rPr kumimoji="1" lang="en" altLang="zh-TW" dirty="0" err="1"/>
              <a:t>contactinfo</a:t>
            </a:r>
            <a:r>
              <a:rPr kumimoji="1" lang="en" altLang="zh-TW" dirty="0"/>
              <a:t> = {</a:t>
            </a:r>
            <a:r>
              <a:rPr kumimoji="1" lang="en" altLang="zh-TW" dirty="0" err="1"/>
              <a:t>country_code</a:t>
            </a:r>
            <a:r>
              <a:rPr kumimoji="1" lang="en" altLang="zh-TW" dirty="0"/>
              <a:t>: 300, number: '333-3333'} WHERE number=10504 and name='Bee’;</a:t>
            </a:r>
          </a:p>
          <a:p>
            <a:endParaRPr kumimoji="1" lang="en" altLang="zh-TW" dirty="0"/>
          </a:p>
          <a:p>
            <a:r>
              <a:rPr kumimoji="1" lang="en" altLang="zh-TW" dirty="0"/>
              <a:t>select * from </a:t>
            </a:r>
            <a:r>
              <a:rPr kumimoji="1" lang="en" altLang="zh-TW" dirty="0" err="1"/>
              <a:t>test_keyspace.test_table</a:t>
            </a:r>
            <a:r>
              <a:rPr kumimoji="1" lang="en" altLang="zh-TW" dirty="0"/>
              <a:t>;</a:t>
            </a:r>
            <a:endParaRPr kumimoji="1" lang="zh-TW" altLang="en-US"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25</a:t>
            </a:fld>
            <a:endParaRPr kumimoji="1" lang="zh-TW" altLang="en-US"/>
          </a:p>
        </p:txBody>
      </p:sp>
    </p:spTree>
    <p:extLst>
      <p:ext uri="{BB962C8B-B14F-4D97-AF65-F5344CB8AC3E}">
        <p14:creationId xmlns:p14="http://schemas.microsoft.com/office/powerpoint/2010/main" val="93933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 altLang="zh-TW" dirty="0"/>
              <a:t>ALTER TABLE </a:t>
            </a:r>
            <a:r>
              <a:rPr kumimoji="1" lang="en" altLang="zh-TW" dirty="0" err="1"/>
              <a:t>test_keyspace.test_table</a:t>
            </a:r>
            <a:r>
              <a:rPr kumimoji="1" lang="en" altLang="zh-TW" dirty="0"/>
              <a:t> ADD </a:t>
            </a:r>
            <a:r>
              <a:rPr kumimoji="1" lang="en" altLang="zh-TW" dirty="0" err="1"/>
              <a:t>testfrozen</a:t>
            </a:r>
            <a:r>
              <a:rPr kumimoji="1" lang="en" altLang="zh-TW" dirty="0"/>
              <a:t> frozen&lt;phone&gt;;</a:t>
            </a:r>
          </a:p>
          <a:p>
            <a:endParaRPr kumimoji="1" lang="en" altLang="zh-TW" dirty="0"/>
          </a:p>
          <a:p>
            <a:r>
              <a:rPr kumimoji="1" lang="en" altLang="zh-TW" dirty="0"/>
              <a:t>select * from </a:t>
            </a:r>
            <a:r>
              <a:rPr kumimoji="1" lang="en" altLang="zh-TW" dirty="0" err="1"/>
              <a:t>test_keyspace.test_table</a:t>
            </a:r>
            <a:r>
              <a:rPr kumimoji="1" lang="en" altLang="zh-TW" dirty="0"/>
              <a:t>;</a:t>
            </a:r>
          </a:p>
          <a:p>
            <a:endParaRPr kumimoji="1" lang="en" altLang="zh-TW" dirty="0"/>
          </a:p>
          <a:p>
            <a:r>
              <a:rPr kumimoji="1" lang="en" altLang="zh-TW" dirty="0"/>
              <a:t>UPDATE </a:t>
            </a:r>
            <a:r>
              <a:rPr kumimoji="1" lang="en" altLang="zh-TW" dirty="0" err="1"/>
              <a:t>test_keyspace.test_table</a:t>
            </a:r>
            <a:r>
              <a:rPr kumimoji="1" lang="en" altLang="zh-TW" dirty="0"/>
              <a:t> SET </a:t>
            </a:r>
            <a:r>
              <a:rPr kumimoji="1" lang="en" altLang="zh-TW" dirty="0" err="1"/>
              <a:t>testfrozen</a:t>
            </a:r>
            <a:r>
              <a:rPr kumimoji="1" lang="en" altLang="zh-TW" dirty="0"/>
              <a:t> = {</a:t>
            </a:r>
            <a:r>
              <a:rPr kumimoji="1" lang="en" altLang="zh-TW" dirty="0" err="1"/>
              <a:t>country_code</a:t>
            </a:r>
            <a:r>
              <a:rPr kumimoji="1" lang="en" altLang="zh-TW" dirty="0"/>
              <a:t>: 100, number: '543-3111'} WHERE number=10502 and name='Tim';</a:t>
            </a:r>
          </a:p>
          <a:p>
            <a:endParaRPr kumimoji="1" lang="en" altLang="zh-TW" dirty="0"/>
          </a:p>
          <a:p>
            <a:r>
              <a:rPr kumimoji="1" lang="en" altLang="zh-TW" dirty="0"/>
              <a:t>select * from </a:t>
            </a:r>
            <a:r>
              <a:rPr kumimoji="1" lang="en" altLang="zh-TW" dirty="0" err="1"/>
              <a:t>test_keyspace.test_table</a:t>
            </a:r>
            <a:r>
              <a:rPr kumimoji="1" lang="en" altLang="zh-TW" dirty="0"/>
              <a:t>;</a:t>
            </a:r>
          </a:p>
          <a:p>
            <a:endParaRPr kumimoji="1" lang="en" altLang="zh-TW" dirty="0"/>
          </a:p>
          <a:p>
            <a:r>
              <a:rPr kumimoji="1" lang="en" altLang="zh-TW" dirty="0"/>
              <a:t>// Frozen Error</a:t>
            </a:r>
          </a:p>
          <a:p>
            <a:r>
              <a:rPr kumimoji="1" lang="en" altLang="zh-TW" dirty="0"/>
              <a:t>UPDATE </a:t>
            </a:r>
            <a:r>
              <a:rPr kumimoji="1" lang="en" altLang="zh-TW" dirty="0" err="1"/>
              <a:t>test_keyspace.test_table</a:t>
            </a:r>
            <a:r>
              <a:rPr kumimoji="1" lang="en" altLang="zh-TW" dirty="0"/>
              <a:t> SET </a:t>
            </a:r>
            <a:r>
              <a:rPr kumimoji="1" lang="en" altLang="zh-TW" dirty="0" err="1"/>
              <a:t>testfrozen.number</a:t>
            </a:r>
            <a:r>
              <a:rPr kumimoji="1" lang="en" altLang="zh-TW" dirty="0"/>
              <a:t> = '333-3333' WHERE number=10502 and name='Tim';</a:t>
            </a:r>
            <a:endParaRPr kumimoji="1" lang="zh-TW" altLang="en-US"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27</a:t>
            </a:fld>
            <a:endParaRPr kumimoji="1" lang="zh-TW" altLang="en-US"/>
          </a:p>
        </p:txBody>
      </p:sp>
    </p:spTree>
    <p:extLst>
      <p:ext uri="{BB962C8B-B14F-4D97-AF65-F5344CB8AC3E}">
        <p14:creationId xmlns:p14="http://schemas.microsoft.com/office/powerpoint/2010/main" val="1725593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kumimoji="1" lang="en-US" altLang="zh-TW"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30</a:t>
            </a:fld>
            <a:endParaRPr kumimoji="1" lang="zh-TW" altLang="en-US"/>
          </a:p>
        </p:txBody>
      </p:sp>
    </p:spTree>
    <p:extLst>
      <p:ext uri="{BB962C8B-B14F-4D97-AF65-F5344CB8AC3E}">
        <p14:creationId xmlns:p14="http://schemas.microsoft.com/office/powerpoint/2010/main" val="401645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altLang="zh-TW" sz="1200" b="0" i="0" kern="1200" dirty="0">
                <a:solidFill>
                  <a:schemeClr val="tx1"/>
                </a:solidFill>
                <a:effectLst/>
                <a:latin typeface="+mn-lt"/>
                <a:ea typeface="+mn-ea"/>
                <a:cs typeface="+mn-cs"/>
              </a:rPr>
              <a:t>https://</a:t>
            </a:r>
            <a:r>
              <a:rPr lang="en" altLang="zh-TW" sz="1200" b="0" i="0" kern="1200" dirty="0" err="1">
                <a:solidFill>
                  <a:schemeClr val="tx1"/>
                </a:solidFill>
                <a:effectLst/>
                <a:latin typeface="+mn-lt"/>
                <a:ea typeface="+mn-ea"/>
                <a:cs typeface="+mn-cs"/>
              </a:rPr>
              <a:t>docs.datastax.com</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en</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dse</a:t>
            </a:r>
            <a:r>
              <a:rPr lang="en" altLang="zh-TW" sz="1200" b="0" i="0" kern="1200" dirty="0">
                <a:solidFill>
                  <a:schemeClr val="tx1"/>
                </a:solidFill>
                <a:effectLst/>
                <a:latin typeface="+mn-lt"/>
                <a:ea typeface="+mn-ea"/>
                <a:cs typeface="+mn-cs"/>
              </a:rPr>
              <a:t>/5.1/</a:t>
            </a:r>
            <a:r>
              <a:rPr lang="en" altLang="zh-TW" sz="1200" b="0" i="0" kern="1200" dirty="0" err="1">
                <a:solidFill>
                  <a:schemeClr val="tx1"/>
                </a:solidFill>
                <a:effectLst/>
                <a:latin typeface="+mn-lt"/>
                <a:ea typeface="+mn-ea"/>
                <a:cs typeface="+mn-cs"/>
              </a:rPr>
              <a:t>cql</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cql</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cql_using</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useSASIIndex.html</a:t>
            </a:r>
            <a:endParaRPr lang="en"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31</a:t>
            </a:fld>
            <a:endParaRPr kumimoji="1" lang="zh-TW" altLang="en-US"/>
          </a:p>
        </p:txBody>
      </p:sp>
    </p:spTree>
    <p:extLst>
      <p:ext uri="{BB962C8B-B14F-4D97-AF65-F5344CB8AC3E}">
        <p14:creationId xmlns:p14="http://schemas.microsoft.com/office/powerpoint/2010/main" val="3554183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altLang="zh-TW" sz="1200" b="0" i="0" kern="1200" dirty="0">
                <a:solidFill>
                  <a:schemeClr val="tx1"/>
                </a:solidFill>
                <a:effectLst/>
                <a:latin typeface="+mn-lt"/>
                <a:ea typeface="+mn-ea"/>
                <a:cs typeface="+mn-cs"/>
              </a:rPr>
              <a:t>https://</a:t>
            </a:r>
            <a:r>
              <a:rPr lang="en" altLang="zh-TW" sz="1200" b="0" i="0" kern="1200" dirty="0" err="1">
                <a:solidFill>
                  <a:schemeClr val="tx1"/>
                </a:solidFill>
                <a:effectLst/>
                <a:latin typeface="+mn-lt"/>
                <a:ea typeface="+mn-ea"/>
                <a:cs typeface="+mn-cs"/>
              </a:rPr>
              <a:t>docs.datastax.com</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en</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dse</a:t>
            </a:r>
            <a:r>
              <a:rPr lang="en" altLang="zh-TW" sz="1200" b="0" i="0" kern="1200" dirty="0">
                <a:solidFill>
                  <a:schemeClr val="tx1"/>
                </a:solidFill>
                <a:effectLst/>
                <a:latin typeface="+mn-lt"/>
                <a:ea typeface="+mn-ea"/>
                <a:cs typeface="+mn-cs"/>
              </a:rPr>
              <a:t>/5.1/</a:t>
            </a:r>
            <a:r>
              <a:rPr lang="en" altLang="zh-TW" sz="1200" b="0" i="0" kern="1200" dirty="0" err="1">
                <a:solidFill>
                  <a:schemeClr val="tx1"/>
                </a:solidFill>
                <a:effectLst/>
                <a:latin typeface="+mn-lt"/>
                <a:ea typeface="+mn-ea"/>
                <a:cs typeface="+mn-cs"/>
              </a:rPr>
              <a:t>cql</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cql</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cql_using</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useSASIIndex.html</a:t>
            </a:r>
            <a:endParaRPr lang="en"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32</a:t>
            </a:fld>
            <a:endParaRPr kumimoji="1" lang="zh-TW" altLang="en-US"/>
          </a:p>
        </p:txBody>
      </p:sp>
    </p:spTree>
    <p:extLst>
      <p:ext uri="{BB962C8B-B14F-4D97-AF65-F5344CB8AC3E}">
        <p14:creationId xmlns:p14="http://schemas.microsoft.com/office/powerpoint/2010/main" val="3913326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 altLang="zh-TW" sz="1200" b="0" i="0" kern="1200" dirty="0">
                <a:solidFill>
                  <a:schemeClr val="tx1"/>
                </a:solidFill>
                <a:effectLst/>
                <a:latin typeface="+mn-lt"/>
                <a:ea typeface="+mn-ea"/>
                <a:cs typeface="+mn-cs"/>
              </a:rPr>
              <a:t>Explanation source: </a:t>
            </a:r>
            <a:r>
              <a:rPr lang="en" altLang="zh-TW" sz="1200" b="0" i="0" kern="1200" dirty="0" err="1">
                <a:solidFill>
                  <a:schemeClr val="tx1"/>
                </a:solidFill>
                <a:effectLst/>
                <a:latin typeface="+mn-lt"/>
                <a:ea typeface="+mn-ea"/>
                <a:cs typeface="+mn-cs"/>
              </a:rPr>
              <a:t>bmc.com</a:t>
            </a:r>
            <a:r>
              <a:rPr lang="en" altLang="zh-TW" sz="1200" b="0" i="0" kern="1200" dirty="0">
                <a:solidFill>
                  <a:schemeClr val="tx1"/>
                </a:solidFill>
                <a:effectLst/>
                <a:latin typeface="+mn-lt"/>
                <a:ea typeface="+mn-ea"/>
                <a:cs typeface="+mn-cs"/>
              </a:rPr>
              <a:t>/blogs/</a:t>
            </a:r>
            <a:r>
              <a:rPr lang="en" altLang="zh-TW" sz="1200" b="0" i="0" kern="1200" dirty="0" err="1">
                <a:solidFill>
                  <a:schemeClr val="tx1"/>
                </a:solidFill>
                <a:effectLst/>
                <a:latin typeface="+mn-lt"/>
                <a:ea typeface="+mn-ea"/>
                <a:cs typeface="+mn-cs"/>
              </a:rPr>
              <a:t>cassandra</a:t>
            </a:r>
            <a:r>
              <a:rPr lang="en" altLang="zh-TW" sz="1200" b="0" i="0" kern="1200" dirty="0">
                <a:solidFill>
                  <a:schemeClr val="tx1"/>
                </a:solidFill>
                <a:effectLst/>
                <a:latin typeface="+mn-lt"/>
                <a:ea typeface="+mn-ea"/>
                <a:cs typeface="+mn-cs"/>
              </a:rPr>
              <a:t>-clustering-columns-partition-composite-key/</a:t>
            </a:r>
          </a:p>
          <a:p>
            <a:pPr marL="628650" lvl="1" indent="-171450">
              <a:buFont typeface="Arial" panose="020B0604020202020204" pitchFamily="34" charset="0"/>
              <a:buChar char="•"/>
            </a:pPr>
            <a:r>
              <a:rPr lang="en" altLang="zh-TW" sz="1200" b="0" i="0" kern="1200" dirty="0">
                <a:solidFill>
                  <a:schemeClr val="tx1"/>
                </a:solidFill>
                <a:effectLst/>
                <a:latin typeface="+mn-lt"/>
                <a:ea typeface="+mn-ea"/>
                <a:cs typeface="+mn-cs"/>
              </a:rPr>
              <a:t>each table requires a unique </a:t>
            </a:r>
            <a:r>
              <a:rPr lang="en" altLang="zh-TW" sz="1200" b="1" i="0" kern="1200" dirty="0">
                <a:solidFill>
                  <a:schemeClr val="tx1"/>
                </a:solidFill>
                <a:effectLst/>
                <a:latin typeface="+mn-lt"/>
                <a:ea typeface="+mn-ea"/>
                <a:cs typeface="+mn-cs"/>
              </a:rPr>
              <a:t>primary key</a:t>
            </a:r>
            <a:r>
              <a:rPr lang="en" altLang="zh-TW" sz="1200" b="0" i="0" kern="1200" dirty="0">
                <a:solidFill>
                  <a:schemeClr val="tx1"/>
                </a:solidFill>
                <a:effectLst/>
                <a:latin typeface="+mn-lt"/>
                <a:ea typeface="+mn-ea"/>
                <a:cs typeface="+mn-cs"/>
              </a:rPr>
              <a:t>. The first field listed is the </a:t>
            </a:r>
            <a:r>
              <a:rPr lang="en" altLang="zh-TW" sz="1200" b="1" i="0" kern="1200" dirty="0">
                <a:solidFill>
                  <a:schemeClr val="tx1"/>
                </a:solidFill>
                <a:effectLst/>
                <a:latin typeface="+mn-lt"/>
                <a:ea typeface="+mn-ea"/>
                <a:cs typeface="+mn-cs"/>
              </a:rPr>
              <a:t>partition key</a:t>
            </a:r>
            <a:r>
              <a:rPr lang="en" altLang="zh-TW" sz="1200" b="0" i="0" kern="1200" dirty="0">
                <a:solidFill>
                  <a:schemeClr val="tx1"/>
                </a:solidFill>
                <a:effectLst/>
                <a:latin typeface="+mn-lt"/>
                <a:ea typeface="+mn-ea"/>
                <a:cs typeface="+mn-cs"/>
              </a:rPr>
              <a:t>, since its hashed value is used to determine the node to store the data. If those fields are wrapped in parentheses then the partition key is </a:t>
            </a:r>
            <a:r>
              <a:rPr lang="en" altLang="zh-TW" sz="1200" b="1" i="0" kern="1200" dirty="0">
                <a:solidFill>
                  <a:schemeClr val="tx1"/>
                </a:solidFill>
                <a:effectLst/>
                <a:latin typeface="+mn-lt"/>
                <a:ea typeface="+mn-ea"/>
                <a:cs typeface="+mn-cs"/>
              </a:rPr>
              <a:t>composite</a:t>
            </a:r>
            <a:r>
              <a:rPr lang="en" altLang="zh-TW" sz="1200" b="0" i="0" kern="1200" dirty="0">
                <a:solidFill>
                  <a:schemeClr val="tx1"/>
                </a:solidFill>
                <a:effectLst/>
                <a:latin typeface="+mn-lt"/>
                <a:ea typeface="+mn-ea"/>
                <a:cs typeface="+mn-cs"/>
              </a:rPr>
              <a:t>. Otherwise the first field is the partition key. Any fields listed after the partition key are called </a:t>
            </a:r>
            <a:r>
              <a:rPr lang="en" altLang="zh-TW" sz="1200" b="1" i="0" kern="1200" dirty="0">
                <a:solidFill>
                  <a:schemeClr val="tx1"/>
                </a:solidFill>
                <a:effectLst/>
                <a:latin typeface="+mn-lt"/>
                <a:ea typeface="+mn-ea"/>
                <a:cs typeface="+mn-cs"/>
              </a:rPr>
              <a:t>clustering columns</a:t>
            </a:r>
            <a:r>
              <a:rPr lang="en" altLang="zh-TW" sz="1200" b="0" i="0" kern="1200" dirty="0">
                <a:solidFill>
                  <a:schemeClr val="tx1"/>
                </a:solidFill>
                <a:effectLst/>
                <a:latin typeface="+mn-lt"/>
                <a:ea typeface="+mn-ea"/>
                <a:cs typeface="+mn-cs"/>
              </a:rPr>
              <a:t>. These store data in ascending or descending order within the partition for the fast retrieval of similar values. All the fields together are the primary key.</a:t>
            </a:r>
            <a:endParaRPr kumimoji="1" lang="zh-TW" altLang="en-US"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5</a:t>
            </a:fld>
            <a:endParaRPr kumimoji="1" lang="zh-TW" altLang="en-US"/>
          </a:p>
        </p:txBody>
      </p:sp>
    </p:spTree>
    <p:extLst>
      <p:ext uri="{BB962C8B-B14F-4D97-AF65-F5344CB8AC3E}">
        <p14:creationId xmlns:p14="http://schemas.microsoft.com/office/powerpoint/2010/main" val="4200630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拿同一個</a:t>
            </a:r>
            <a:r>
              <a:rPr kumimoji="1" lang="zh-TW" altLang="en-US" dirty="0"/>
              <a:t> </a:t>
            </a:r>
            <a:r>
              <a:rPr kumimoji="1" lang="en-US" altLang="zh-TW" dirty="0"/>
              <a:t>node </a:t>
            </a:r>
            <a:r>
              <a:rPr kumimoji="1" lang="zh-TW" altLang="en-US" dirty="0"/>
              <a:t>的資料</a:t>
            </a:r>
            <a:r>
              <a:rPr kumimoji="1" lang="en-US" altLang="zh-TW" dirty="0"/>
              <a:t>, </a:t>
            </a:r>
            <a:r>
              <a:rPr kumimoji="1" lang="zh-CN" altLang="en-US" dirty="0"/>
              <a:t>可以直接算</a:t>
            </a:r>
            <a:r>
              <a:rPr kumimoji="1" lang="zh-TW" altLang="en-US" dirty="0"/>
              <a:t> </a:t>
            </a:r>
            <a:r>
              <a:rPr kumimoji="1" lang="en-US" altLang="zh-TW" dirty="0"/>
              <a:t>Hash =&gt; token().</a:t>
            </a:r>
          </a:p>
          <a:p>
            <a:endParaRPr kumimoji="1" lang="en-US" altLang="zh-TW" dirty="0"/>
          </a:p>
          <a:p>
            <a:r>
              <a:rPr lang="en" altLang="zh-TW" dirty="0"/>
              <a:t>TTL</a:t>
            </a:r>
            <a:r>
              <a:rPr lang="en" altLang="zh-TW" sz="1200" b="0" i="0" kern="1200" dirty="0">
                <a:solidFill>
                  <a:schemeClr val="tx1"/>
                </a:solidFill>
                <a:effectLst/>
                <a:latin typeface="+mn-lt"/>
                <a:ea typeface="+mn-ea"/>
                <a:cs typeface="+mn-cs"/>
              </a:rPr>
              <a:t>: specifies an optional Time To Live (in seconds) for the inserted values. If set, the inserted values are automatically removed from the database after the specified time. Note that the TTL concerns the inserted values, not the columns themselves. This means that any subsequent update of the column will also reset the TTL (to whatever TTL is specified in that update). By default, values never expire.</a:t>
            </a:r>
            <a:endParaRPr kumimoji="1" lang="zh-TW" altLang="en-US"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7</a:t>
            </a:fld>
            <a:endParaRPr kumimoji="1" lang="zh-TW" altLang="en-US"/>
          </a:p>
        </p:txBody>
      </p:sp>
    </p:spTree>
    <p:extLst>
      <p:ext uri="{BB962C8B-B14F-4D97-AF65-F5344CB8AC3E}">
        <p14:creationId xmlns:p14="http://schemas.microsoft.com/office/powerpoint/2010/main" val="1897400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類比一下傳統資料庫，</a:t>
            </a:r>
            <a:r>
              <a:rPr lang="en" altLang="zh-TW" sz="1200" b="0" i="0" kern="1200" dirty="0">
                <a:solidFill>
                  <a:schemeClr val="tx1"/>
                </a:solidFill>
                <a:effectLst/>
                <a:latin typeface="+mn-lt"/>
                <a:ea typeface="+mn-ea"/>
                <a:cs typeface="+mn-cs"/>
              </a:rPr>
              <a:t>Where </a:t>
            </a:r>
            <a:r>
              <a:rPr lang="zh-TW" altLang="en-US" sz="1200" b="0" i="0" kern="1200" dirty="0">
                <a:solidFill>
                  <a:schemeClr val="tx1"/>
                </a:solidFill>
                <a:effectLst/>
                <a:latin typeface="+mn-lt"/>
                <a:ea typeface="+mn-ea"/>
                <a:cs typeface="+mn-cs"/>
              </a:rPr>
              <a:t>條件送 </a:t>
            </a:r>
            <a:r>
              <a:rPr lang="en" altLang="zh-TW" sz="1200" b="0" i="0" kern="1200" dirty="0">
                <a:solidFill>
                  <a:schemeClr val="tx1"/>
                </a:solidFill>
                <a:effectLst/>
                <a:latin typeface="+mn-lt"/>
                <a:ea typeface="+mn-ea"/>
                <a:cs typeface="+mn-cs"/>
              </a:rPr>
              <a:t>Partition Key </a:t>
            </a:r>
            <a:r>
              <a:rPr lang="zh-TW" altLang="en-US" sz="1200" b="0" i="0" kern="1200" dirty="0">
                <a:solidFill>
                  <a:schemeClr val="tx1"/>
                </a:solidFill>
                <a:effectLst/>
                <a:latin typeface="+mn-lt"/>
                <a:ea typeface="+mn-ea"/>
                <a:cs typeface="+mn-cs"/>
              </a:rPr>
              <a:t>就好比通過 </a:t>
            </a:r>
            <a:r>
              <a:rPr lang="en" altLang="zh-TW" sz="1200" b="0" i="0" kern="1200" dirty="0">
                <a:solidFill>
                  <a:schemeClr val="tx1"/>
                </a:solidFill>
                <a:effectLst/>
                <a:latin typeface="+mn-lt"/>
                <a:ea typeface="+mn-ea"/>
                <a:cs typeface="+mn-cs"/>
              </a:rPr>
              <a:t>HASH </a:t>
            </a:r>
            <a:r>
              <a:rPr lang="zh-TW" altLang="en-US" sz="1200" b="0" i="0" kern="1200" dirty="0">
                <a:solidFill>
                  <a:schemeClr val="tx1"/>
                </a:solidFill>
                <a:effectLst/>
                <a:latin typeface="+mn-lt"/>
                <a:ea typeface="+mn-ea"/>
                <a:cs typeface="+mn-cs"/>
              </a:rPr>
              <a:t>索引定位記錄，</a:t>
            </a:r>
            <a:r>
              <a:rPr lang="en" altLang="zh-TW" sz="1200" b="0" i="0" kern="1200" dirty="0">
                <a:solidFill>
                  <a:schemeClr val="tx1"/>
                </a:solidFill>
                <a:effectLst/>
                <a:latin typeface="+mn-lt"/>
                <a:ea typeface="+mn-ea"/>
                <a:cs typeface="+mn-cs"/>
              </a:rPr>
              <a:t>ALLOW FILTERING </a:t>
            </a:r>
            <a:r>
              <a:rPr lang="zh-TW" altLang="en-US" sz="1200" b="0" i="0" kern="1200" dirty="0">
                <a:solidFill>
                  <a:schemeClr val="tx1"/>
                </a:solidFill>
                <a:effectLst/>
                <a:latin typeface="+mn-lt"/>
                <a:ea typeface="+mn-ea"/>
                <a:cs typeface="+mn-cs"/>
              </a:rPr>
              <a:t>就如同先做一次 </a:t>
            </a:r>
            <a:r>
              <a:rPr lang="en" altLang="zh-TW" sz="1200" b="0" i="0" kern="1200" dirty="0">
                <a:solidFill>
                  <a:schemeClr val="tx1"/>
                </a:solidFill>
                <a:effectLst/>
                <a:latin typeface="+mn-lt"/>
                <a:ea typeface="+mn-ea"/>
                <a:cs typeface="+mn-cs"/>
              </a:rPr>
              <a:t>TABLE SCAN</a:t>
            </a:r>
            <a:r>
              <a:rPr lang="zh-TW" altLang="en"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讀出大量記錄再從記錄裡過濾出符合 </a:t>
            </a:r>
            <a:r>
              <a:rPr lang="en" altLang="zh-TW" sz="1200" b="0" i="0" kern="1200" dirty="0">
                <a:solidFill>
                  <a:schemeClr val="tx1"/>
                </a:solidFill>
                <a:effectLst/>
                <a:latin typeface="+mn-lt"/>
                <a:ea typeface="+mn-ea"/>
                <a:cs typeface="+mn-cs"/>
              </a:rPr>
              <a:t>WHERE </a:t>
            </a:r>
            <a:r>
              <a:rPr lang="zh-TW" altLang="en-US" sz="1200" b="0" i="0" kern="1200" dirty="0">
                <a:solidFill>
                  <a:schemeClr val="tx1"/>
                </a:solidFill>
                <a:effectLst/>
                <a:latin typeface="+mn-lt"/>
                <a:ea typeface="+mn-ea"/>
                <a:cs typeface="+mn-cs"/>
              </a:rPr>
              <a:t>條件的。</a:t>
            </a:r>
            <a:endParaRPr lang="en-US" altLang="zh-TW" sz="1200" b="0" i="0" kern="1200" dirty="0">
              <a:solidFill>
                <a:schemeClr val="tx1"/>
              </a:solidFill>
              <a:effectLst/>
              <a:latin typeface="+mn-lt"/>
              <a:ea typeface="+mn-ea"/>
              <a:cs typeface="+mn-cs"/>
            </a:endParaRPr>
          </a:p>
          <a:p>
            <a:r>
              <a:rPr kumimoji="1" lang="en" altLang="zh-TW" dirty="0"/>
              <a:t>https://</a:t>
            </a:r>
            <a:r>
              <a:rPr kumimoji="1" lang="en" altLang="zh-TW" dirty="0" err="1"/>
              <a:t>www.gushiciku.cn</a:t>
            </a:r>
            <a:r>
              <a:rPr kumimoji="1" lang="en" altLang="zh-TW" dirty="0"/>
              <a:t>/</a:t>
            </a:r>
            <a:r>
              <a:rPr kumimoji="1" lang="en" altLang="zh-TW" dirty="0" err="1"/>
              <a:t>pl</a:t>
            </a:r>
            <a:r>
              <a:rPr kumimoji="1" lang="en" altLang="zh-TW" dirty="0"/>
              <a:t>/</a:t>
            </a:r>
            <a:r>
              <a:rPr kumimoji="1" lang="en" altLang="zh-TW" dirty="0" err="1"/>
              <a:t>pcjn</a:t>
            </a:r>
            <a:r>
              <a:rPr kumimoji="1" lang="en" altLang="zh-TW" dirty="0"/>
              <a:t>/</a:t>
            </a:r>
            <a:r>
              <a:rPr kumimoji="1" lang="en" altLang="zh-TW" dirty="0" err="1"/>
              <a:t>zh-tw</a:t>
            </a:r>
            <a:endParaRPr kumimoji="1" lang="zh-TW" altLang="en-US"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9</a:t>
            </a:fld>
            <a:endParaRPr kumimoji="1" lang="zh-TW" altLang="en-US"/>
          </a:p>
        </p:txBody>
      </p:sp>
    </p:spTree>
    <p:extLst>
      <p:ext uri="{BB962C8B-B14F-4D97-AF65-F5344CB8AC3E}">
        <p14:creationId xmlns:p14="http://schemas.microsoft.com/office/powerpoint/2010/main" val="2112202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CN" sz="1200" b="0" i="0" kern="1200" dirty="0">
                <a:solidFill>
                  <a:schemeClr val="tx1"/>
                </a:solidFill>
                <a:effectLst/>
                <a:latin typeface="+mn-lt"/>
                <a:ea typeface="+mn-ea"/>
                <a:cs typeface="+mn-cs"/>
              </a:rPr>
              <a:t>CREATE INDEX =&gt; </a:t>
            </a:r>
            <a:r>
              <a:rPr lang="zh-CN" altLang="en-US" sz="1200" b="0" i="0" kern="1200" dirty="0">
                <a:solidFill>
                  <a:schemeClr val="tx1"/>
                </a:solidFill>
                <a:effectLst/>
                <a:latin typeface="+mn-lt"/>
                <a:ea typeface="+mn-ea"/>
                <a:cs typeface="+mn-cs"/>
              </a:rPr>
              <a:t>不能</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multi index</a:t>
            </a:r>
            <a:endParaRPr lang="en" altLang="zh-TW"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 altLang="zh-TW" sz="1200" b="0" i="0" kern="1200" dirty="0">
                <a:solidFill>
                  <a:schemeClr val="tx1"/>
                </a:solidFill>
                <a:effectLst/>
                <a:latin typeface="+mn-lt"/>
                <a:ea typeface="+mn-ea"/>
                <a:cs typeface="+mn-cs"/>
              </a:rPr>
              <a:t>https://</a:t>
            </a:r>
            <a:r>
              <a:rPr lang="en" altLang="zh-TW" sz="1200" b="0" i="0" kern="1200" dirty="0" err="1">
                <a:solidFill>
                  <a:schemeClr val="tx1"/>
                </a:solidFill>
                <a:effectLst/>
                <a:latin typeface="+mn-lt"/>
                <a:ea typeface="+mn-ea"/>
                <a:cs typeface="+mn-cs"/>
              </a:rPr>
              <a:t>docs.datastax.com</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en</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dse</a:t>
            </a:r>
            <a:r>
              <a:rPr lang="en" altLang="zh-TW" sz="1200" b="0" i="0" kern="1200" dirty="0">
                <a:solidFill>
                  <a:schemeClr val="tx1"/>
                </a:solidFill>
                <a:effectLst/>
                <a:latin typeface="+mn-lt"/>
                <a:ea typeface="+mn-ea"/>
                <a:cs typeface="+mn-cs"/>
              </a:rPr>
              <a:t>/5.1/</a:t>
            </a:r>
            <a:r>
              <a:rPr lang="en" altLang="zh-TW" sz="1200" b="0" i="0" kern="1200" dirty="0" err="1">
                <a:solidFill>
                  <a:schemeClr val="tx1"/>
                </a:solidFill>
                <a:effectLst/>
                <a:latin typeface="+mn-lt"/>
                <a:ea typeface="+mn-ea"/>
                <a:cs typeface="+mn-cs"/>
              </a:rPr>
              <a:t>cql</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cql</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cql_using</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useSASIIndex.html</a:t>
            </a:r>
            <a:endParaRPr kumimoji="1" lang="zh-TW" altLang="en-US"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10</a:t>
            </a:fld>
            <a:endParaRPr kumimoji="1" lang="zh-TW" altLang="en-US"/>
          </a:p>
        </p:txBody>
      </p:sp>
    </p:spTree>
    <p:extLst>
      <p:ext uri="{BB962C8B-B14F-4D97-AF65-F5344CB8AC3E}">
        <p14:creationId xmlns:p14="http://schemas.microsoft.com/office/powerpoint/2010/main" val="1808435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altLang="zh-TW" sz="1200" b="0" i="0" kern="1200" dirty="0">
                <a:solidFill>
                  <a:schemeClr val="tx1"/>
                </a:solidFill>
                <a:effectLst/>
                <a:latin typeface="+mn-lt"/>
                <a:ea typeface="+mn-ea"/>
                <a:cs typeface="+mn-cs"/>
              </a:rPr>
              <a:t>https://</a:t>
            </a:r>
            <a:r>
              <a:rPr lang="en" altLang="zh-TW" sz="1200" b="0" i="0" kern="1200" dirty="0" err="1">
                <a:solidFill>
                  <a:schemeClr val="tx1"/>
                </a:solidFill>
                <a:effectLst/>
                <a:latin typeface="+mn-lt"/>
                <a:ea typeface="+mn-ea"/>
                <a:cs typeface="+mn-cs"/>
              </a:rPr>
              <a:t>docs.datastax.com</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en</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dse</a:t>
            </a:r>
            <a:r>
              <a:rPr lang="en" altLang="zh-TW" sz="1200" b="0" i="0" kern="1200" dirty="0">
                <a:solidFill>
                  <a:schemeClr val="tx1"/>
                </a:solidFill>
                <a:effectLst/>
                <a:latin typeface="+mn-lt"/>
                <a:ea typeface="+mn-ea"/>
                <a:cs typeface="+mn-cs"/>
              </a:rPr>
              <a:t>/5.1/</a:t>
            </a:r>
            <a:r>
              <a:rPr lang="en" altLang="zh-TW" sz="1200" b="0" i="0" kern="1200" dirty="0" err="1">
                <a:solidFill>
                  <a:schemeClr val="tx1"/>
                </a:solidFill>
                <a:effectLst/>
                <a:latin typeface="+mn-lt"/>
                <a:ea typeface="+mn-ea"/>
                <a:cs typeface="+mn-cs"/>
              </a:rPr>
              <a:t>cql</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cql</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cql_using</a:t>
            </a:r>
            <a:r>
              <a:rPr lang="en" altLang="zh-TW" sz="1200" b="0" i="0" kern="1200" dirty="0">
                <a:solidFill>
                  <a:schemeClr val="tx1"/>
                </a:solidFill>
                <a:effectLst/>
                <a:latin typeface="+mn-lt"/>
                <a:ea typeface="+mn-ea"/>
                <a:cs typeface="+mn-cs"/>
              </a:rPr>
              <a:t>/</a:t>
            </a:r>
            <a:r>
              <a:rPr lang="en" altLang="zh-TW" sz="1200" b="0" i="0" kern="1200" dirty="0" err="1">
                <a:solidFill>
                  <a:schemeClr val="tx1"/>
                </a:solidFill>
                <a:effectLst/>
                <a:latin typeface="+mn-lt"/>
                <a:ea typeface="+mn-ea"/>
                <a:cs typeface="+mn-cs"/>
              </a:rPr>
              <a:t>useSASIIndex.html</a:t>
            </a:r>
            <a:endParaRPr lang="en"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11</a:t>
            </a:fld>
            <a:endParaRPr kumimoji="1" lang="zh-TW" altLang="en-US"/>
          </a:p>
        </p:txBody>
      </p:sp>
    </p:spTree>
    <p:extLst>
      <p:ext uri="{BB962C8B-B14F-4D97-AF65-F5344CB8AC3E}">
        <p14:creationId xmlns:p14="http://schemas.microsoft.com/office/powerpoint/2010/main" val="1373626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kumimoji="1" lang="en-US" altLang="zh-TW" dirty="0"/>
              <a:t>https://</a:t>
            </a:r>
            <a:r>
              <a:rPr kumimoji="1" lang="en-US" altLang="zh-TW" dirty="0" err="1"/>
              <a:t>stackoverflow.com</a:t>
            </a:r>
            <a:r>
              <a:rPr kumimoji="1" lang="en-US" altLang="zh-TW" dirty="0"/>
              <a:t>/questions/53596513/why-does-a-upserted-row-disappear-after-updating-the-column-to-null-but-not</a:t>
            </a:r>
          </a:p>
          <a:p>
            <a:pPr marL="171450" indent="-171450">
              <a:buFont typeface="Arial" panose="020B0604020202020204" pitchFamily="34" charset="0"/>
              <a:buChar char="•"/>
            </a:pPr>
            <a:r>
              <a:rPr kumimoji="1" lang="en-US" altLang="zh-TW" dirty="0"/>
              <a:t>https://</a:t>
            </a:r>
            <a:r>
              <a:rPr kumimoji="1" lang="en-US" altLang="zh-TW" dirty="0" err="1"/>
              <a:t>issues.apache.org</a:t>
            </a:r>
            <a:r>
              <a:rPr kumimoji="1" lang="en-US" altLang="zh-TW" dirty="0"/>
              <a:t>/</a:t>
            </a:r>
            <a:r>
              <a:rPr kumimoji="1" lang="en-US" altLang="zh-TW" dirty="0" err="1"/>
              <a:t>jira</a:t>
            </a:r>
            <a:r>
              <a:rPr kumimoji="1" lang="en-US" altLang="zh-TW" dirty="0"/>
              <a:t>/browse/CASSANDRA-14478</a:t>
            </a:r>
          </a:p>
          <a:p>
            <a:pPr marL="171450" indent="-171450">
              <a:buFont typeface="Arial" panose="020B0604020202020204" pitchFamily="34" charset="0"/>
              <a:buChar char="•"/>
            </a:pPr>
            <a:r>
              <a:rPr kumimoji="1" lang="en-US" altLang="zh-TW" dirty="0"/>
              <a:t>https://</a:t>
            </a:r>
            <a:r>
              <a:rPr kumimoji="1" lang="en-US" altLang="zh-TW" dirty="0" err="1"/>
              <a:t>issues.apache.org</a:t>
            </a:r>
            <a:r>
              <a:rPr kumimoji="1" lang="en-US" altLang="zh-TW" dirty="0"/>
              <a:t>/</a:t>
            </a:r>
            <a:r>
              <a:rPr kumimoji="1" lang="en-US" altLang="zh-TW" dirty="0" err="1"/>
              <a:t>jira</a:t>
            </a:r>
            <a:r>
              <a:rPr kumimoji="1" lang="en-US" altLang="zh-TW" dirty="0"/>
              <a:t>/browse/CASSANDRA-11805</a:t>
            </a:r>
          </a:p>
          <a:p>
            <a:pPr marL="171450" indent="-171450">
              <a:buFont typeface="Arial" panose="020B0604020202020204" pitchFamily="34" charset="0"/>
              <a:buChar char="•"/>
            </a:pPr>
            <a:r>
              <a:rPr kumimoji="1" lang="en-US" altLang="zh-TW" dirty="0"/>
              <a:t>https://</a:t>
            </a:r>
            <a:r>
              <a:rPr kumimoji="1" lang="en-US" altLang="zh-TW" dirty="0" err="1"/>
              <a:t>stackoverflow.com</a:t>
            </a:r>
            <a:r>
              <a:rPr kumimoji="1" lang="en-US" altLang="zh-TW" dirty="0"/>
              <a:t>/questions/17348558/does-an-update-become-an-implied-insert</a:t>
            </a:r>
          </a:p>
          <a:p>
            <a:pPr marL="0" indent="0">
              <a:buFont typeface="Arial" panose="020B0604020202020204" pitchFamily="34" charset="0"/>
              <a:buNone/>
            </a:pPr>
            <a:endParaRPr kumimoji="1" lang="en-US" altLang="zh-TW" dirty="0"/>
          </a:p>
          <a:p>
            <a:pPr fontAlgn="base"/>
            <a:r>
              <a:rPr lang="en" altLang="zh-TW" sz="1200" b="0" i="0" kern="1200" dirty="0">
                <a:solidFill>
                  <a:schemeClr val="tx1"/>
                </a:solidFill>
                <a:effectLst/>
                <a:latin typeface="+mn-lt"/>
                <a:ea typeface="+mn-ea"/>
                <a:cs typeface="+mn-cs"/>
              </a:rPr>
              <a:t>Scylla does the same thing.</a:t>
            </a:r>
          </a:p>
          <a:p>
            <a:pPr fontAlgn="base"/>
            <a:r>
              <a:rPr lang="en" altLang="zh-TW" sz="1200" b="0" i="0" kern="1200" dirty="0">
                <a:solidFill>
                  <a:schemeClr val="tx1"/>
                </a:solidFill>
                <a:effectLst/>
                <a:latin typeface="+mn-lt"/>
                <a:ea typeface="+mn-ea"/>
                <a:cs typeface="+mn-cs"/>
              </a:rPr>
              <a:t>In Scylla and Cassandra rows are sequences of </a:t>
            </a:r>
            <a:r>
              <a:rPr lang="en" altLang="zh-TW" sz="1200" b="0" i="1" kern="1200" dirty="0">
                <a:solidFill>
                  <a:schemeClr val="tx1"/>
                </a:solidFill>
                <a:effectLst/>
                <a:latin typeface="+mn-lt"/>
                <a:ea typeface="+mn-ea"/>
                <a:cs typeface="+mn-cs"/>
              </a:rPr>
              <a:t>cells</a:t>
            </a:r>
            <a:r>
              <a:rPr lang="en" altLang="zh-TW" sz="1200" b="0" i="0" kern="1200" dirty="0">
                <a:solidFill>
                  <a:schemeClr val="tx1"/>
                </a:solidFill>
                <a:effectLst/>
                <a:latin typeface="+mn-lt"/>
                <a:ea typeface="+mn-ea"/>
                <a:cs typeface="+mn-cs"/>
              </a:rPr>
              <a:t>. Each column gets a corresponding cell (or a set of cells in the case of non-frozen collections or UDTs). But there is one additional, invisible cell - the </a:t>
            </a:r>
            <a:r>
              <a:rPr lang="en" altLang="zh-TW" sz="1200" b="0" i="1" kern="1200" dirty="0">
                <a:solidFill>
                  <a:schemeClr val="tx1"/>
                </a:solidFill>
                <a:effectLst/>
                <a:latin typeface="+mn-lt"/>
                <a:ea typeface="+mn-ea"/>
                <a:cs typeface="+mn-cs"/>
              </a:rPr>
              <a:t>row marker</a:t>
            </a:r>
            <a:r>
              <a:rPr lang="en" altLang="zh-TW" sz="1200" b="0" i="0" kern="1200" dirty="0">
                <a:solidFill>
                  <a:schemeClr val="tx1"/>
                </a:solidFill>
                <a:effectLst/>
                <a:latin typeface="+mn-lt"/>
                <a:ea typeface="+mn-ea"/>
                <a:cs typeface="+mn-cs"/>
              </a:rPr>
              <a:t> (in Scylla at least; I suspect Cassandra has something similar).</a:t>
            </a:r>
          </a:p>
          <a:p>
            <a:pPr fontAlgn="base"/>
            <a:r>
              <a:rPr lang="en" altLang="zh-TW" sz="1200" b="0" i="0" kern="1200" dirty="0">
                <a:solidFill>
                  <a:schemeClr val="tx1"/>
                </a:solidFill>
                <a:effectLst/>
                <a:latin typeface="+mn-lt"/>
                <a:ea typeface="+mn-ea"/>
                <a:cs typeface="+mn-cs"/>
              </a:rPr>
              <a:t>The row marker makes a difference for rows in which all other cells are dead: a row shows up in a query if and only if there's at least one alive cell. Thus, if the row marker is alive, the row will show up, even if all other columns were previously set to null using e.g. updates.</a:t>
            </a:r>
          </a:p>
          <a:p>
            <a:pPr fontAlgn="base"/>
            <a:r>
              <a:rPr lang="en" altLang="zh-TW" sz="1200" b="0" i="0" kern="1200" dirty="0">
                <a:solidFill>
                  <a:schemeClr val="tx1"/>
                </a:solidFill>
                <a:effectLst/>
                <a:latin typeface="+mn-lt"/>
                <a:ea typeface="+mn-ea"/>
                <a:cs typeface="+mn-cs"/>
              </a:rPr>
              <a:t>inserts create a </a:t>
            </a:r>
            <a:r>
              <a:rPr lang="en" altLang="zh-TW" sz="1200" b="0" i="1" kern="1200" dirty="0">
                <a:solidFill>
                  <a:schemeClr val="tx1"/>
                </a:solidFill>
                <a:effectLst/>
                <a:latin typeface="+mn-lt"/>
                <a:ea typeface="+mn-ea"/>
                <a:cs typeface="+mn-cs"/>
              </a:rPr>
              <a:t>live row marker</a:t>
            </a:r>
            <a:r>
              <a:rPr lang="en" altLang="zh-TW" sz="1200" b="0" i="0" kern="1200" dirty="0">
                <a:solidFill>
                  <a:schemeClr val="tx1"/>
                </a:solidFill>
                <a:effectLst/>
                <a:latin typeface="+mn-lt"/>
                <a:ea typeface="+mn-ea"/>
                <a:cs typeface="+mn-cs"/>
              </a:rPr>
              <a:t>, while updates don't touch the row marker, so clearly they are different. The example above illustrates that. One could argue that row markers are "internal" to Cassandra/Scylla, but as you can see, their effects are visible. Row markers affect your life whether you like it or not, so it may be useful to remember about them.</a:t>
            </a:r>
          </a:p>
          <a:p>
            <a:pPr fontAlgn="base"/>
            <a:r>
              <a:rPr lang="en" altLang="zh-TW" sz="1200" b="0" i="0" kern="1200" dirty="0">
                <a:solidFill>
                  <a:schemeClr val="tx1"/>
                </a:solidFill>
                <a:effectLst/>
                <a:latin typeface="+mn-lt"/>
                <a:ea typeface="+mn-ea"/>
                <a:cs typeface="+mn-cs"/>
              </a:rPr>
              <a:t>It's sad that no documentation mentions row markers (well, I found this: </a:t>
            </a:r>
            <a:r>
              <a:rPr lang="en" altLang="zh-TW" sz="1200" b="0" i="0" u="sng" kern="1200" dirty="0">
                <a:solidFill>
                  <a:schemeClr val="tx1"/>
                </a:solidFill>
                <a:effectLst/>
                <a:latin typeface="+mn-lt"/>
                <a:ea typeface="+mn-ea"/>
                <a:cs typeface="+mn-cs"/>
                <a:hlinkClick r:id="rId3"/>
              </a:rPr>
              <a:t>https://docs.scylladb.com/architecture/sstable/sstable2/sstable-data-file/#cql-row-marker</a:t>
            </a:r>
            <a:r>
              <a:rPr lang="en" altLang="zh-TW" sz="1200" b="0" i="0" kern="1200" dirty="0">
                <a:solidFill>
                  <a:schemeClr val="tx1"/>
                </a:solidFill>
                <a:effectLst/>
                <a:latin typeface="+mn-lt"/>
                <a:ea typeface="+mn-ea"/>
                <a:cs typeface="+mn-cs"/>
              </a:rPr>
              <a:t> but it's in the context of explaining </a:t>
            </a:r>
            <a:r>
              <a:rPr lang="en" altLang="zh-TW" sz="1200" b="0" i="0" kern="1200" dirty="0" err="1">
                <a:solidFill>
                  <a:schemeClr val="tx1"/>
                </a:solidFill>
                <a:effectLst/>
                <a:latin typeface="+mn-lt"/>
                <a:ea typeface="+mn-ea"/>
                <a:cs typeface="+mn-cs"/>
              </a:rPr>
              <a:t>SSTable</a:t>
            </a:r>
            <a:r>
              <a:rPr lang="en" altLang="zh-TW" sz="1200" b="0" i="0" kern="1200" dirty="0">
                <a:solidFill>
                  <a:schemeClr val="tx1"/>
                </a:solidFill>
                <a:effectLst/>
                <a:latin typeface="+mn-lt"/>
                <a:ea typeface="+mn-ea"/>
                <a:cs typeface="+mn-cs"/>
              </a:rPr>
              <a:t> internals, which is probably dedicated to Scylla developers more than to users).</a:t>
            </a:r>
          </a:p>
          <a:p>
            <a:pPr marL="0" indent="0">
              <a:buFont typeface="Arial" panose="020B0604020202020204" pitchFamily="34" charset="0"/>
              <a:buNone/>
            </a:pPr>
            <a:endParaRPr kumimoji="1" lang="en-US" altLang="zh-TW"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14</a:t>
            </a:fld>
            <a:endParaRPr kumimoji="1" lang="zh-TW" altLang="en-US"/>
          </a:p>
        </p:txBody>
      </p:sp>
    </p:spTree>
    <p:extLst>
      <p:ext uri="{BB962C8B-B14F-4D97-AF65-F5344CB8AC3E}">
        <p14:creationId xmlns:p14="http://schemas.microsoft.com/office/powerpoint/2010/main" val="2999128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sz="1200" dirty="0"/>
              <a:t>CREATE TABLE </a:t>
            </a:r>
            <a:r>
              <a:rPr lang="en" altLang="zh-TW" sz="1200" dirty="0" err="1"/>
              <a:t>test_keyspace.test_table</a:t>
            </a:r>
            <a:r>
              <a:rPr lang="en" altLang="zh-TW" sz="1200" dirty="0"/>
              <a:t> (</a:t>
            </a:r>
          </a:p>
          <a:p>
            <a:r>
              <a:rPr lang="en" altLang="zh-TW" sz="1200" dirty="0"/>
              <a:t> number </a:t>
            </a:r>
            <a:r>
              <a:rPr lang="en" altLang="zh-TW" sz="1200" dirty="0" err="1"/>
              <a:t>int</a:t>
            </a:r>
            <a:r>
              <a:rPr lang="en" altLang="zh-TW" sz="1200" dirty="0"/>
              <a:t>, </a:t>
            </a:r>
          </a:p>
          <a:p>
            <a:r>
              <a:rPr lang="en" altLang="zh-TW" sz="1200" dirty="0"/>
              <a:t> name text,</a:t>
            </a:r>
          </a:p>
          <a:p>
            <a:r>
              <a:rPr lang="en" altLang="zh-TW" sz="1200" dirty="0"/>
              <a:t> score double,</a:t>
            </a:r>
          </a:p>
          <a:p>
            <a:r>
              <a:rPr lang="en" altLang="zh-TW" sz="1200" dirty="0"/>
              <a:t> PRIMARY KEY (number, name)</a:t>
            </a:r>
          </a:p>
          <a:p>
            <a:r>
              <a:rPr lang="en" altLang="zh-TW" sz="1200" dirty="0"/>
              <a:t> );</a:t>
            </a:r>
          </a:p>
          <a:p>
            <a:r>
              <a:rPr lang="en" altLang="zh-TW" sz="1200" dirty="0"/>
              <a:t>INSERT INTO </a:t>
            </a:r>
            <a:r>
              <a:rPr lang="en" altLang="zh-TW" sz="1200" dirty="0" err="1"/>
              <a:t>test_keyspace.test_table</a:t>
            </a:r>
            <a:r>
              <a:rPr lang="en" altLang="zh-TW" sz="1200" dirty="0"/>
              <a:t> (number, name, score)</a:t>
            </a:r>
          </a:p>
          <a:p>
            <a:r>
              <a:rPr lang="en" altLang="zh-TW" sz="1200" dirty="0"/>
              <a:t>   VALUES (10501,'Penny', 93);</a:t>
            </a:r>
          </a:p>
          <a:p>
            <a:endParaRPr lang="en" altLang="zh-TW" sz="1200" dirty="0"/>
          </a:p>
          <a:p>
            <a:r>
              <a:rPr lang="en" altLang="zh-TW" sz="1200" dirty="0"/>
              <a:t>ALTER TABLE </a:t>
            </a:r>
            <a:r>
              <a:rPr lang="en" altLang="zh-TW" sz="1200" dirty="0" err="1"/>
              <a:t>test_keyspace.test_table</a:t>
            </a:r>
            <a:r>
              <a:rPr lang="en" altLang="zh-TW" sz="1200" dirty="0"/>
              <a:t> </a:t>
            </a:r>
          </a:p>
          <a:p>
            <a:r>
              <a:rPr lang="en" altLang="zh-TW" sz="1200" dirty="0"/>
              <a:t>    ADD </a:t>
            </a:r>
            <a:r>
              <a:rPr lang="en" altLang="zh-TW" sz="1200" dirty="0" err="1"/>
              <a:t>update_dt</a:t>
            </a:r>
            <a:r>
              <a:rPr lang="en" altLang="zh-TW" sz="1200" dirty="0"/>
              <a:t> timestamp;</a:t>
            </a:r>
          </a:p>
          <a:p>
            <a:endParaRPr lang="en" altLang="zh-TW" sz="1200" dirty="0"/>
          </a:p>
          <a:p>
            <a:r>
              <a:rPr lang="en" altLang="zh-TW" sz="1200" dirty="0"/>
              <a:t>INSERT INTO </a:t>
            </a:r>
            <a:r>
              <a:rPr lang="en" altLang="zh-TW" sz="1200" dirty="0" err="1"/>
              <a:t>test_keyspace.test_table</a:t>
            </a:r>
            <a:r>
              <a:rPr lang="en" altLang="zh-TW" sz="1200" dirty="0"/>
              <a:t> (number, name, score, </a:t>
            </a:r>
            <a:r>
              <a:rPr lang="en" altLang="zh-TW" sz="1200" dirty="0" err="1"/>
              <a:t>update_dt</a:t>
            </a:r>
            <a:r>
              <a:rPr lang="en" altLang="zh-TW" sz="1200" dirty="0"/>
              <a:t>)</a:t>
            </a:r>
          </a:p>
          <a:p>
            <a:r>
              <a:rPr lang="en" altLang="zh-TW" sz="1200" dirty="0"/>
              <a:t>   VALUES (10502,'Tim', 97,toTimestamp(now()));</a:t>
            </a:r>
          </a:p>
          <a:p>
            <a:endParaRPr lang="en" altLang="zh-TW" sz="1200" dirty="0"/>
          </a:p>
          <a:p>
            <a:r>
              <a:rPr lang="en" altLang="zh-TW" sz="1200" dirty="0"/>
              <a:t>select * from </a:t>
            </a:r>
            <a:r>
              <a:rPr lang="en" altLang="zh-TW" sz="1200" dirty="0" err="1"/>
              <a:t>test_keyspace.test_table</a:t>
            </a:r>
            <a:r>
              <a:rPr lang="en" altLang="zh-TW" sz="1200" dirty="0"/>
              <a:t>;</a:t>
            </a:r>
            <a:endParaRPr lang="zh-TW" altLang="en-US" sz="1200"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16</a:t>
            </a:fld>
            <a:endParaRPr kumimoji="1" lang="zh-TW" altLang="en-US"/>
          </a:p>
        </p:txBody>
      </p:sp>
    </p:spTree>
    <p:extLst>
      <p:ext uri="{BB962C8B-B14F-4D97-AF65-F5344CB8AC3E}">
        <p14:creationId xmlns:p14="http://schemas.microsoft.com/office/powerpoint/2010/main" val="920417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CREATE KEYSPACE test_keyspace WITH REPLICATION = { 'class' : 'SimpleStrategy', 'replication_factor' : 1 };</a:t>
            </a:r>
          </a:p>
          <a:p>
            <a:r>
              <a:rPr lang="zh-TW" altLang="en-US" sz="1200" dirty="0"/>
              <a:t>use test_keyspace ;</a:t>
            </a:r>
          </a:p>
          <a:p>
            <a:endParaRPr lang="zh-TW" altLang="en-US" sz="1200" dirty="0"/>
          </a:p>
          <a:p>
            <a:r>
              <a:rPr lang="en" altLang="zh-TW" sz="1200" dirty="0"/>
              <a:t>CREATE TABLE </a:t>
            </a:r>
            <a:r>
              <a:rPr lang="en" altLang="zh-TW" sz="1200" dirty="0" err="1"/>
              <a:t>test_keyspace.test_count</a:t>
            </a:r>
            <a:endParaRPr lang="en" altLang="zh-TW" sz="1200" dirty="0"/>
          </a:p>
          <a:p>
            <a:r>
              <a:rPr lang="en" altLang="zh-TW" sz="1200" dirty="0"/>
              <a:t>    (</a:t>
            </a:r>
          </a:p>
          <a:p>
            <a:r>
              <a:rPr lang="en" altLang="zh-TW" sz="1200" dirty="0"/>
              <a:t>        </a:t>
            </a:r>
            <a:r>
              <a:rPr lang="en" altLang="zh-TW" sz="1200" dirty="0" err="1"/>
              <a:t>counter_value</a:t>
            </a:r>
            <a:r>
              <a:rPr lang="en" altLang="zh-TW" sz="1200" dirty="0"/>
              <a:t> counter,</a:t>
            </a:r>
          </a:p>
          <a:p>
            <a:r>
              <a:rPr lang="en" altLang="zh-TW" sz="1200" dirty="0"/>
              <a:t>        </a:t>
            </a:r>
            <a:r>
              <a:rPr lang="en" altLang="zh-TW" sz="1200" dirty="0" err="1"/>
              <a:t>url_name</a:t>
            </a:r>
            <a:r>
              <a:rPr lang="en" altLang="zh-TW" sz="1200" dirty="0"/>
              <a:t> varchar,</a:t>
            </a:r>
          </a:p>
          <a:p>
            <a:r>
              <a:rPr lang="en" altLang="zh-TW" sz="1200" dirty="0"/>
              <a:t>        </a:t>
            </a:r>
            <a:r>
              <a:rPr lang="en" altLang="zh-TW" sz="1200" dirty="0" err="1"/>
              <a:t>page_name</a:t>
            </a:r>
            <a:r>
              <a:rPr lang="en" altLang="zh-TW" sz="1200" dirty="0"/>
              <a:t> varchar,</a:t>
            </a:r>
          </a:p>
          <a:p>
            <a:r>
              <a:rPr lang="en" altLang="zh-TW" sz="1200" dirty="0"/>
              <a:t>        PRIMARY KEY (</a:t>
            </a:r>
            <a:r>
              <a:rPr lang="en" altLang="zh-TW" sz="1200" dirty="0" err="1"/>
              <a:t>url_name</a:t>
            </a:r>
            <a:r>
              <a:rPr lang="en" altLang="zh-TW" sz="1200" dirty="0"/>
              <a:t>, </a:t>
            </a:r>
            <a:r>
              <a:rPr lang="en" altLang="zh-TW" sz="1200" dirty="0" err="1"/>
              <a:t>page_name</a:t>
            </a:r>
            <a:r>
              <a:rPr lang="en" altLang="zh-TW" sz="1200" dirty="0"/>
              <a:t>)</a:t>
            </a:r>
          </a:p>
          <a:p>
            <a:r>
              <a:rPr lang="en" altLang="zh-TW" sz="1200" dirty="0"/>
              <a:t>    );</a:t>
            </a:r>
          </a:p>
          <a:p>
            <a:endParaRPr lang="en" altLang="zh-TW" sz="1200" dirty="0"/>
          </a:p>
          <a:p>
            <a:r>
              <a:rPr lang="en" altLang="zh-TW" sz="1200" dirty="0"/>
              <a:t>UPDATE </a:t>
            </a:r>
            <a:r>
              <a:rPr lang="en" altLang="zh-TW" sz="1200" dirty="0" err="1"/>
              <a:t>test_keyspace.test_count</a:t>
            </a:r>
            <a:endParaRPr lang="en" altLang="zh-TW" sz="1200" dirty="0"/>
          </a:p>
          <a:p>
            <a:r>
              <a:rPr lang="en" altLang="zh-TW" sz="1200" dirty="0"/>
              <a:t>    SET </a:t>
            </a:r>
            <a:r>
              <a:rPr lang="en" altLang="zh-TW" sz="1200" dirty="0" err="1"/>
              <a:t>counter_value</a:t>
            </a:r>
            <a:r>
              <a:rPr lang="en" altLang="zh-TW" sz="1200" dirty="0"/>
              <a:t> = </a:t>
            </a:r>
            <a:r>
              <a:rPr lang="en" altLang="zh-TW" sz="1200" dirty="0" err="1"/>
              <a:t>counter_value</a:t>
            </a:r>
            <a:r>
              <a:rPr lang="en" altLang="zh-TW" sz="1200" dirty="0"/>
              <a:t> + 1</a:t>
            </a:r>
          </a:p>
          <a:p>
            <a:r>
              <a:rPr lang="en" altLang="zh-TW" sz="1200" dirty="0"/>
              <a:t>    WHERE </a:t>
            </a:r>
            <a:r>
              <a:rPr lang="en" altLang="zh-TW" sz="1200" dirty="0" err="1"/>
              <a:t>url_name</a:t>
            </a:r>
            <a:r>
              <a:rPr lang="en" altLang="zh-TW" sz="1200" dirty="0"/>
              <a:t>='</a:t>
            </a:r>
            <a:r>
              <a:rPr lang="en" altLang="zh-TW" sz="1200" dirty="0" err="1"/>
              <a:t>www.datastax.com</a:t>
            </a:r>
            <a:r>
              <a:rPr lang="en" altLang="zh-TW" sz="1200" dirty="0"/>
              <a:t>' AND </a:t>
            </a:r>
            <a:r>
              <a:rPr lang="en" altLang="zh-TW" sz="1200" dirty="0" err="1"/>
              <a:t>page_name</a:t>
            </a:r>
            <a:r>
              <a:rPr lang="en" altLang="zh-TW" sz="1200" dirty="0"/>
              <a:t>='home';</a:t>
            </a:r>
          </a:p>
          <a:p>
            <a:r>
              <a:rPr lang="en" altLang="zh-TW" sz="1200" dirty="0"/>
              <a:t>select * from </a:t>
            </a:r>
            <a:r>
              <a:rPr lang="en" altLang="zh-TW" sz="1200" dirty="0" err="1"/>
              <a:t>test_count</a:t>
            </a:r>
            <a:r>
              <a:rPr lang="en" altLang="zh-TW" sz="1200" dirty="0"/>
              <a:t>;</a:t>
            </a:r>
          </a:p>
          <a:p>
            <a:endParaRPr lang="en" altLang="zh-TW" sz="1200" dirty="0"/>
          </a:p>
          <a:p>
            <a:r>
              <a:rPr lang="en" altLang="zh-TW" sz="1200" dirty="0"/>
              <a:t>UPDATE </a:t>
            </a:r>
            <a:r>
              <a:rPr lang="en" altLang="zh-TW" sz="1200" dirty="0" err="1"/>
              <a:t>test_keyspace.test_count</a:t>
            </a:r>
            <a:endParaRPr lang="en" altLang="zh-TW" sz="1200" dirty="0"/>
          </a:p>
          <a:p>
            <a:r>
              <a:rPr lang="en" altLang="zh-TW" sz="1200" dirty="0"/>
              <a:t>    SET </a:t>
            </a:r>
            <a:r>
              <a:rPr lang="en" altLang="zh-TW" sz="1200" dirty="0" err="1"/>
              <a:t>counter_value</a:t>
            </a:r>
            <a:r>
              <a:rPr lang="en" altLang="zh-TW" sz="1200" dirty="0"/>
              <a:t> = </a:t>
            </a:r>
            <a:r>
              <a:rPr lang="en" altLang="zh-TW" sz="1200" dirty="0" err="1"/>
              <a:t>counter_value</a:t>
            </a:r>
            <a:r>
              <a:rPr lang="en" altLang="zh-TW" sz="1200" dirty="0"/>
              <a:t> + 12</a:t>
            </a:r>
          </a:p>
          <a:p>
            <a:r>
              <a:rPr lang="en" altLang="zh-TW" sz="1200" dirty="0"/>
              <a:t>    WHERE </a:t>
            </a:r>
            <a:r>
              <a:rPr lang="en" altLang="zh-TW" sz="1200" dirty="0" err="1"/>
              <a:t>url_name</a:t>
            </a:r>
            <a:r>
              <a:rPr lang="en" altLang="zh-TW" sz="1200" dirty="0"/>
              <a:t>='</a:t>
            </a:r>
            <a:r>
              <a:rPr lang="en" altLang="zh-TW" sz="1200" dirty="0" err="1"/>
              <a:t>www.datastax.com</a:t>
            </a:r>
            <a:r>
              <a:rPr lang="en" altLang="zh-TW" sz="1200" dirty="0"/>
              <a:t>' AND </a:t>
            </a:r>
            <a:r>
              <a:rPr lang="en" altLang="zh-TW" sz="1200" dirty="0" err="1"/>
              <a:t>page_name</a:t>
            </a:r>
            <a:r>
              <a:rPr lang="en" altLang="zh-TW" sz="1200" dirty="0"/>
              <a:t>='home';</a:t>
            </a:r>
          </a:p>
          <a:p>
            <a:r>
              <a:rPr lang="en" altLang="zh-TW" sz="1200" dirty="0"/>
              <a:t>select * from </a:t>
            </a:r>
            <a:r>
              <a:rPr lang="en" altLang="zh-TW" sz="1200" dirty="0" err="1"/>
              <a:t>test_count</a:t>
            </a:r>
            <a:r>
              <a:rPr lang="en" altLang="zh-TW" sz="1200" dirty="0"/>
              <a:t>;</a:t>
            </a:r>
            <a:endParaRPr lang="zh-TW" altLang="en-US" sz="1200" dirty="0"/>
          </a:p>
        </p:txBody>
      </p:sp>
      <p:sp>
        <p:nvSpPr>
          <p:cNvPr id="4" name="投影片編號版面配置區 3"/>
          <p:cNvSpPr>
            <a:spLocks noGrp="1"/>
          </p:cNvSpPr>
          <p:nvPr>
            <p:ph type="sldNum" sz="quarter" idx="5"/>
          </p:nvPr>
        </p:nvSpPr>
        <p:spPr/>
        <p:txBody>
          <a:bodyPr/>
          <a:lstStyle/>
          <a:p>
            <a:fld id="{7A0EE8E8-3697-6E41-BA98-D93C2622E5F4}" type="slidenum">
              <a:rPr kumimoji="1" lang="zh-TW" altLang="en-US" smtClean="0"/>
              <a:t>17</a:t>
            </a:fld>
            <a:endParaRPr kumimoji="1" lang="zh-TW" altLang="en-US"/>
          </a:p>
        </p:txBody>
      </p:sp>
    </p:spTree>
    <p:extLst>
      <p:ext uri="{BB962C8B-B14F-4D97-AF65-F5344CB8AC3E}">
        <p14:creationId xmlns:p14="http://schemas.microsoft.com/office/powerpoint/2010/main" val="989208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356153-EDCC-2E40-9C4E-F151BF0775F2}"/>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2E43D6EA-9E2C-6843-8333-DF3B54EBF6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5A3AB3C5-B406-B242-90B0-D5D0C6066421}"/>
              </a:ext>
            </a:extLst>
          </p:cNvPr>
          <p:cNvSpPr>
            <a:spLocks noGrp="1"/>
          </p:cNvSpPr>
          <p:nvPr>
            <p:ph type="dt" sz="half" idx="10"/>
          </p:nvPr>
        </p:nvSpPr>
        <p:spPr/>
        <p:txBody>
          <a:bodyPr/>
          <a:lstStyle/>
          <a:p>
            <a:fld id="{85179F6E-70CC-7742-A9E9-58681F7B5339}" type="datetimeFigureOut">
              <a:rPr kumimoji="1" lang="zh-TW" altLang="en-US" smtClean="0"/>
              <a:t>2021/10/3</a:t>
            </a:fld>
            <a:endParaRPr kumimoji="1" lang="zh-TW" altLang="en-US"/>
          </a:p>
        </p:txBody>
      </p:sp>
      <p:sp>
        <p:nvSpPr>
          <p:cNvPr id="5" name="頁尾版面配置區 4">
            <a:extLst>
              <a:ext uri="{FF2B5EF4-FFF2-40B4-BE49-F238E27FC236}">
                <a16:creationId xmlns:a16="http://schemas.microsoft.com/office/drawing/2014/main" id="{E413B68D-3174-154D-9653-28EDBE4BEAA9}"/>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C04F5490-F126-1440-8871-21D4FBB70E3E}"/>
              </a:ext>
            </a:extLst>
          </p:cNvPr>
          <p:cNvSpPr>
            <a:spLocks noGrp="1"/>
          </p:cNvSpPr>
          <p:nvPr>
            <p:ph type="sldNum" sz="quarter" idx="12"/>
          </p:nvPr>
        </p:nvSpPr>
        <p:spPr/>
        <p:txBody>
          <a:body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3063263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F9E1E7-A029-F84D-82EE-8AFD7018810A}"/>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C1EEDED8-81BE-8445-AC4F-2E27F508FE3D}"/>
              </a:ext>
            </a:extLst>
          </p:cNvPr>
          <p:cNvSpPr>
            <a:spLocks noGrp="1"/>
          </p:cNvSpPr>
          <p:nvPr>
            <p:ph type="body" orient="vert" idx="1"/>
          </p:nvPr>
        </p:nvSpPr>
        <p:spPr/>
        <p:txBody>
          <a:bodyPr vert="eaVert"/>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9DAC62F0-F8C2-474A-9D30-4BA73AAAA235}"/>
              </a:ext>
            </a:extLst>
          </p:cNvPr>
          <p:cNvSpPr>
            <a:spLocks noGrp="1"/>
          </p:cNvSpPr>
          <p:nvPr>
            <p:ph type="dt" sz="half" idx="10"/>
          </p:nvPr>
        </p:nvSpPr>
        <p:spPr/>
        <p:txBody>
          <a:bodyPr/>
          <a:lstStyle/>
          <a:p>
            <a:fld id="{85179F6E-70CC-7742-A9E9-58681F7B5339}" type="datetimeFigureOut">
              <a:rPr kumimoji="1" lang="zh-TW" altLang="en-US" smtClean="0"/>
              <a:t>2021/10/3</a:t>
            </a:fld>
            <a:endParaRPr kumimoji="1" lang="zh-TW" altLang="en-US"/>
          </a:p>
        </p:txBody>
      </p:sp>
      <p:sp>
        <p:nvSpPr>
          <p:cNvPr id="5" name="頁尾版面配置區 4">
            <a:extLst>
              <a:ext uri="{FF2B5EF4-FFF2-40B4-BE49-F238E27FC236}">
                <a16:creationId xmlns:a16="http://schemas.microsoft.com/office/drawing/2014/main" id="{E45106E1-6FC7-2244-94C8-E11773A343A8}"/>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709CFA4B-BAF5-1349-8660-533DE2E27606}"/>
              </a:ext>
            </a:extLst>
          </p:cNvPr>
          <p:cNvSpPr>
            <a:spLocks noGrp="1"/>
          </p:cNvSpPr>
          <p:nvPr>
            <p:ph type="sldNum" sz="quarter" idx="12"/>
          </p:nvPr>
        </p:nvSpPr>
        <p:spPr/>
        <p:txBody>
          <a:body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2215285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0C8EBFE-6A88-2C42-B1C9-A344BC088BCE}"/>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14AD38F0-2306-AC4C-852D-C6032EAC8EDC}"/>
              </a:ext>
            </a:extLst>
          </p:cNvPr>
          <p:cNvSpPr>
            <a:spLocks noGrp="1"/>
          </p:cNvSpPr>
          <p:nvPr>
            <p:ph type="body" orient="vert" idx="1"/>
          </p:nvPr>
        </p:nvSpPr>
        <p:spPr>
          <a:xfrm>
            <a:off x="838200" y="365125"/>
            <a:ext cx="7734300" cy="5811838"/>
          </a:xfrm>
        </p:spPr>
        <p:txBody>
          <a:bodyPr vert="eaVert"/>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2C424BDD-83FE-EA46-B51A-E3B754975D57}"/>
              </a:ext>
            </a:extLst>
          </p:cNvPr>
          <p:cNvSpPr>
            <a:spLocks noGrp="1"/>
          </p:cNvSpPr>
          <p:nvPr>
            <p:ph type="dt" sz="half" idx="10"/>
          </p:nvPr>
        </p:nvSpPr>
        <p:spPr/>
        <p:txBody>
          <a:bodyPr/>
          <a:lstStyle/>
          <a:p>
            <a:fld id="{85179F6E-70CC-7742-A9E9-58681F7B5339}" type="datetimeFigureOut">
              <a:rPr kumimoji="1" lang="zh-TW" altLang="en-US" smtClean="0"/>
              <a:t>2021/10/3</a:t>
            </a:fld>
            <a:endParaRPr kumimoji="1" lang="zh-TW" altLang="en-US"/>
          </a:p>
        </p:txBody>
      </p:sp>
      <p:sp>
        <p:nvSpPr>
          <p:cNvPr id="5" name="頁尾版面配置區 4">
            <a:extLst>
              <a:ext uri="{FF2B5EF4-FFF2-40B4-BE49-F238E27FC236}">
                <a16:creationId xmlns:a16="http://schemas.microsoft.com/office/drawing/2014/main" id="{EA13D339-7EA7-B945-A157-1E831E32EB67}"/>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39DD03BF-88CD-074B-9C29-88BC27EB2BDF}"/>
              </a:ext>
            </a:extLst>
          </p:cNvPr>
          <p:cNvSpPr>
            <a:spLocks noGrp="1"/>
          </p:cNvSpPr>
          <p:nvPr>
            <p:ph type="sldNum" sz="quarter" idx="12"/>
          </p:nvPr>
        </p:nvSpPr>
        <p:spPr/>
        <p:txBody>
          <a:body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561957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592660-BE3D-F74F-9313-D96D34DC69C2}"/>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54E5E0EC-31EA-6A4C-BB9B-1174CCABC9BF}"/>
              </a:ext>
            </a:extLst>
          </p:cNvPr>
          <p:cNvSpPr>
            <a:spLocks noGrp="1"/>
          </p:cNvSpPr>
          <p:nvPr>
            <p:ph idx="1"/>
          </p:nvPr>
        </p:nvSpPr>
        <p:spPr/>
        <p:txBody>
          <a:body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7E0D32B8-83D3-0646-89CF-1EE1B35499B1}"/>
              </a:ext>
            </a:extLst>
          </p:cNvPr>
          <p:cNvSpPr>
            <a:spLocks noGrp="1"/>
          </p:cNvSpPr>
          <p:nvPr>
            <p:ph type="dt" sz="half" idx="10"/>
          </p:nvPr>
        </p:nvSpPr>
        <p:spPr/>
        <p:txBody>
          <a:bodyPr/>
          <a:lstStyle/>
          <a:p>
            <a:fld id="{85179F6E-70CC-7742-A9E9-58681F7B5339}" type="datetimeFigureOut">
              <a:rPr kumimoji="1" lang="zh-TW" altLang="en-US" smtClean="0"/>
              <a:t>2021/10/3</a:t>
            </a:fld>
            <a:endParaRPr kumimoji="1" lang="zh-TW" altLang="en-US"/>
          </a:p>
        </p:txBody>
      </p:sp>
      <p:sp>
        <p:nvSpPr>
          <p:cNvPr id="5" name="頁尾版面配置區 4">
            <a:extLst>
              <a:ext uri="{FF2B5EF4-FFF2-40B4-BE49-F238E27FC236}">
                <a16:creationId xmlns:a16="http://schemas.microsoft.com/office/drawing/2014/main" id="{CDCEE186-C9B3-524E-93BD-46AA279BAFED}"/>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65FA747B-2107-D744-9354-2A7F55B96D3B}"/>
              </a:ext>
            </a:extLst>
          </p:cNvPr>
          <p:cNvSpPr>
            <a:spLocks noGrp="1"/>
          </p:cNvSpPr>
          <p:nvPr>
            <p:ph type="sldNum" sz="quarter" idx="12"/>
          </p:nvPr>
        </p:nvSpPr>
        <p:spPr/>
        <p:txBody>
          <a:body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49973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E2F218-0326-4B42-AB4B-97D2250424CE}"/>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07BF0CC3-6326-3F47-A014-FE218B6320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D1F19E55-4993-F44F-B334-0F046C7678C8}"/>
              </a:ext>
            </a:extLst>
          </p:cNvPr>
          <p:cNvSpPr>
            <a:spLocks noGrp="1"/>
          </p:cNvSpPr>
          <p:nvPr>
            <p:ph type="dt" sz="half" idx="10"/>
          </p:nvPr>
        </p:nvSpPr>
        <p:spPr/>
        <p:txBody>
          <a:bodyPr/>
          <a:lstStyle/>
          <a:p>
            <a:fld id="{85179F6E-70CC-7742-A9E9-58681F7B5339}" type="datetimeFigureOut">
              <a:rPr kumimoji="1" lang="zh-TW" altLang="en-US" smtClean="0"/>
              <a:t>2021/10/3</a:t>
            </a:fld>
            <a:endParaRPr kumimoji="1" lang="zh-TW" altLang="en-US"/>
          </a:p>
        </p:txBody>
      </p:sp>
      <p:sp>
        <p:nvSpPr>
          <p:cNvPr id="5" name="頁尾版面配置區 4">
            <a:extLst>
              <a:ext uri="{FF2B5EF4-FFF2-40B4-BE49-F238E27FC236}">
                <a16:creationId xmlns:a16="http://schemas.microsoft.com/office/drawing/2014/main" id="{CAEC5922-130E-BF4A-9CA9-DE1B5AAD2CA1}"/>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032E5719-A8C8-EA4C-906C-E72B17DBBA3D}"/>
              </a:ext>
            </a:extLst>
          </p:cNvPr>
          <p:cNvSpPr>
            <a:spLocks noGrp="1"/>
          </p:cNvSpPr>
          <p:nvPr>
            <p:ph type="sldNum" sz="quarter" idx="12"/>
          </p:nvPr>
        </p:nvSpPr>
        <p:spPr/>
        <p:txBody>
          <a:body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2457858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D64CCF-C6B4-8943-829A-1915DFE4AEB9}"/>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ED67C2F6-409A-6B44-9471-DA495FA644E8}"/>
              </a:ext>
            </a:extLst>
          </p:cNvPr>
          <p:cNvSpPr>
            <a:spLocks noGrp="1"/>
          </p:cNvSpPr>
          <p:nvPr>
            <p:ph sz="half" idx="1"/>
          </p:nvPr>
        </p:nvSpPr>
        <p:spPr>
          <a:xfrm>
            <a:off x="838200" y="1825625"/>
            <a:ext cx="5181600" cy="4351338"/>
          </a:xfrm>
        </p:spPr>
        <p:txBody>
          <a:bodyPr/>
          <a:lstStyle/>
          <a:p>
            <a:r>
              <a:rPr kumimoji="1" lang="zh-TW" altLang="en-US"/>
              <a:t>編輯母片文字樣式
第二層
第三層
第四層
第五層</a:t>
            </a:r>
          </a:p>
        </p:txBody>
      </p:sp>
      <p:sp>
        <p:nvSpPr>
          <p:cNvPr id="4" name="內容版面配置區 3">
            <a:extLst>
              <a:ext uri="{FF2B5EF4-FFF2-40B4-BE49-F238E27FC236}">
                <a16:creationId xmlns:a16="http://schemas.microsoft.com/office/drawing/2014/main" id="{50143D72-30C3-3D4C-AEF3-8BDA275880D7}"/>
              </a:ext>
            </a:extLst>
          </p:cNvPr>
          <p:cNvSpPr>
            <a:spLocks noGrp="1"/>
          </p:cNvSpPr>
          <p:nvPr>
            <p:ph sz="half" idx="2"/>
          </p:nvPr>
        </p:nvSpPr>
        <p:spPr>
          <a:xfrm>
            <a:off x="6172200" y="1825625"/>
            <a:ext cx="5181600" cy="4351338"/>
          </a:xfrm>
        </p:spPr>
        <p:txBody>
          <a:body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FE104748-8635-FD47-A072-804A11CF9F4D}"/>
              </a:ext>
            </a:extLst>
          </p:cNvPr>
          <p:cNvSpPr>
            <a:spLocks noGrp="1"/>
          </p:cNvSpPr>
          <p:nvPr>
            <p:ph type="dt" sz="half" idx="10"/>
          </p:nvPr>
        </p:nvSpPr>
        <p:spPr/>
        <p:txBody>
          <a:bodyPr/>
          <a:lstStyle/>
          <a:p>
            <a:fld id="{85179F6E-70CC-7742-A9E9-58681F7B5339}" type="datetimeFigureOut">
              <a:rPr kumimoji="1" lang="zh-TW" altLang="en-US" smtClean="0"/>
              <a:t>2021/10/3</a:t>
            </a:fld>
            <a:endParaRPr kumimoji="1" lang="zh-TW" altLang="en-US"/>
          </a:p>
        </p:txBody>
      </p:sp>
      <p:sp>
        <p:nvSpPr>
          <p:cNvPr id="6" name="頁尾版面配置區 5">
            <a:extLst>
              <a:ext uri="{FF2B5EF4-FFF2-40B4-BE49-F238E27FC236}">
                <a16:creationId xmlns:a16="http://schemas.microsoft.com/office/drawing/2014/main" id="{0A311486-FDB3-AC48-9510-7A6815272603}"/>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993C372D-4FAF-174F-ADC6-6C0D240ADADC}"/>
              </a:ext>
            </a:extLst>
          </p:cNvPr>
          <p:cNvSpPr>
            <a:spLocks noGrp="1"/>
          </p:cNvSpPr>
          <p:nvPr>
            <p:ph type="sldNum" sz="quarter" idx="12"/>
          </p:nvPr>
        </p:nvSpPr>
        <p:spPr/>
        <p:txBody>
          <a:body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3038156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84B208-712C-7948-A990-EB2A76745D89}"/>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9C87652D-7200-2C41-A5A2-B92F04B8AE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TW" altLang="en-US"/>
              <a:t>編輯母片文字樣式
第二層
第三層
第四層
第五層</a:t>
            </a:r>
          </a:p>
        </p:txBody>
      </p:sp>
      <p:sp>
        <p:nvSpPr>
          <p:cNvPr id="4" name="內容版面配置區 3">
            <a:extLst>
              <a:ext uri="{FF2B5EF4-FFF2-40B4-BE49-F238E27FC236}">
                <a16:creationId xmlns:a16="http://schemas.microsoft.com/office/drawing/2014/main" id="{1B4D8B79-647D-624E-91ED-0C1C39F7F6C6}"/>
              </a:ext>
            </a:extLst>
          </p:cNvPr>
          <p:cNvSpPr>
            <a:spLocks noGrp="1"/>
          </p:cNvSpPr>
          <p:nvPr>
            <p:ph sz="half" idx="2"/>
          </p:nvPr>
        </p:nvSpPr>
        <p:spPr>
          <a:xfrm>
            <a:off x="839788" y="2505075"/>
            <a:ext cx="5157787" cy="3684588"/>
          </a:xfrm>
        </p:spPr>
        <p:txBody>
          <a:bodyPr/>
          <a:lstStyle/>
          <a:p>
            <a:r>
              <a:rPr kumimoji="1" lang="zh-TW" altLang="en-US"/>
              <a:t>編輯母片文字樣式
第二層
第三層
第四層
第五層</a:t>
            </a:r>
          </a:p>
        </p:txBody>
      </p:sp>
      <p:sp>
        <p:nvSpPr>
          <p:cNvPr id="5" name="文字版面配置區 4">
            <a:extLst>
              <a:ext uri="{FF2B5EF4-FFF2-40B4-BE49-F238E27FC236}">
                <a16:creationId xmlns:a16="http://schemas.microsoft.com/office/drawing/2014/main" id="{1E52F9FF-37A2-0D48-B966-ECC562A052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TW" altLang="en-US"/>
              <a:t>編輯母片文字樣式
第二層
第三層
第四層
第五層</a:t>
            </a:r>
          </a:p>
        </p:txBody>
      </p:sp>
      <p:sp>
        <p:nvSpPr>
          <p:cNvPr id="6" name="內容版面配置區 5">
            <a:extLst>
              <a:ext uri="{FF2B5EF4-FFF2-40B4-BE49-F238E27FC236}">
                <a16:creationId xmlns:a16="http://schemas.microsoft.com/office/drawing/2014/main" id="{70465375-75D8-C345-8EA7-36695BDB5DEA}"/>
              </a:ext>
            </a:extLst>
          </p:cNvPr>
          <p:cNvSpPr>
            <a:spLocks noGrp="1"/>
          </p:cNvSpPr>
          <p:nvPr>
            <p:ph sz="quarter" idx="4"/>
          </p:nvPr>
        </p:nvSpPr>
        <p:spPr>
          <a:xfrm>
            <a:off x="6172200" y="2505075"/>
            <a:ext cx="5183188" cy="3684588"/>
          </a:xfrm>
        </p:spPr>
        <p:txBody>
          <a:bodyPr/>
          <a:lstStyle/>
          <a:p>
            <a:r>
              <a:rPr kumimoji="1" lang="zh-TW" altLang="en-US"/>
              <a:t>編輯母片文字樣式
第二層
第三層
第四層
第五層</a:t>
            </a:r>
          </a:p>
        </p:txBody>
      </p:sp>
      <p:sp>
        <p:nvSpPr>
          <p:cNvPr id="7" name="日期版面配置區 6">
            <a:extLst>
              <a:ext uri="{FF2B5EF4-FFF2-40B4-BE49-F238E27FC236}">
                <a16:creationId xmlns:a16="http://schemas.microsoft.com/office/drawing/2014/main" id="{FF1D8086-8440-FF47-9E2A-7C5EF4C779F6}"/>
              </a:ext>
            </a:extLst>
          </p:cNvPr>
          <p:cNvSpPr>
            <a:spLocks noGrp="1"/>
          </p:cNvSpPr>
          <p:nvPr>
            <p:ph type="dt" sz="half" idx="10"/>
          </p:nvPr>
        </p:nvSpPr>
        <p:spPr/>
        <p:txBody>
          <a:bodyPr/>
          <a:lstStyle/>
          <a:p>
            <a:fld id="{85179F6E-70CC-7742-A9E9-58681F7B5339}" type="datetimeFigureOut">
              <a:rPr kumimoji="1" lang="zh-TW" altLang="en-US" smtClean="0"/>
              <a:t>2021/10/3</a:t>
            </a:fld>
            <a:endParaRPr kumimoji="1" lang="zh-TW" altLang="en-US"/>
          </a:p>
        </p:txBody>
      </p:sp>
      <p:sp>
        <p:nvSpPr>
          <p:cNvPr id="8" name="頁尾版面配置區 7">
            <a:extLst>
              <a:ext uri="{FF2B5EF4-FFF2-40B4-BE49-F238E27FC236}">
                <a16:creationId xmlns:a16="http://schemas.microsoft.com/office/drawing/2014/main" id="{F8DA96BB-BD25-3344-AF2B-7EACF2CBBC23}"/>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09D8AB01-CC4C-B946-9911-B4901ED357DF}"/>
              </a:ext>
            </a:extLst>
          </p:cNvPr>
          <p:cNvSpPr>
            <a:spLocks noGrp="1"/>
          </p:cNvSpPr>
          <p:nvPr>
            <p:ph type="sldNum" sz="quarter" idx="12"/>
          </p:nvPr>
        </p:nvSpPr>
        <p:spPr/>
        <p:txBody>
          <a:body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1184681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8A326A-DDC7-FD49-B463-B84D8F0FBD45}"/>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3BF66E68-449A-6E46-9BB2-6A63B3483873}"/>
              </a:ext>
            </a:extLst>
          </p:cNvPr>
          <p:cNvSpPr>
            <a:spLocks noGrp="1"/>
          </p:cNvSpPr>
          <p:nvPr>
            <p:ph type="dt" sz="half" idx="10"/>
          </p:nvPr>
        </p:nvSpPr>
        <p:spPr/>
        <p:txBody>
          <a:bodyPr/>
          <a:lstStyle/>
          <a:p>
            <a:fld id="{85179F6E-70CC-7742-A9E9-58681F7B5339}" type="datetimeFigureOut">
              <a:rPr kumimoji="1" lang="zh-TW" altLang="en-US" smtClean="0"/>
              <a:t>2021/10/3</a:t>
            </a:fld>
            <a:endParaRPr kumimoji="1" lang="zh-TW" altLang="en-US"/>
          </a:p>
        </p:txBody>
      </p:sp>
      <p:sp>
        <p:nvSpPr>
          <p:cNvPr id="4" name="頁尾版面配置區 3">
            <a:extLst>
              <a:ext uri="{FF2B5EF4-FFF2-40B4-BE49-F238E27FC236}">
                <a16:creationId xmlns:a16="http://schemas.microsoft.com/office/drawing/2014/main" id="{F1618BB6-9631-3946-AB52-CCBC5A9AE8E6}"/>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64E66821-98E0-114E-BD99-5B2E539A0067}"/>
              </a:ext>
            </a:extLst>
          </p:cNvPr>
          <p:cNvSpPr>
            <a:spLocks noGrp="1"/>
          </p:cNvSpPr>
          <p:nvPr>
            <p:ph type="sldNum" sz="quarter" idx="12"/>
          </p:nvPr>
        </p:nvSpPr>
        <p:spPr/>
        <p:txBody>
          <a:body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3561138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36604957-F4A0-FA41-B2D7-21CBC4029D51}"/>
              </a:ext>
            </a:extLst>
          </p:cNvPr>
          <p:cNvSpPr>
            <a:spLocks noGrp="1"/>
          </p:cNvSpPr>
          <p:nvPr>
            <p:ph type="dt" sz="half" idx="10"/>
          </p:nvPr>
        </p:nvSpPr>
        <p:spPr/>
        <p:txBody>
          <a:bodyPr/>
          <a:lstStyle/>
          <a:p>
            <a:fld id="{85179F6E-70CC-7742-A9E9-58681F7B5339}" type="datetimeFigureOut">
              <a:rPr kumimoji="1" lang="zh-TW" altLang="en-US" smtClean="0"/>
              <a:t>2021/10/3</a:t>
            </a:fld>
            <a:endParaRPr kumimoji="1" lang="zh-TW" altLang="en-US"/>
          </a:p>
        </p:txBody>
      </p:sp>
      <p:sp>
        <p:nvSpPr>
          <p:cNvPr id="3" name="頁尾版面配置區 2">
            <a:extLst>
              <a:ext uri="{FF2B5EF4-FFF2-40B4-BE49-F238E27FC236}">
                <a16:creationId xmlns:a16="http://schemas.microsoft.com/office/drawing/2014/main" id="{5718C748-44E5-764E-AA92-EB703E97F1C2}"/>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21DA09B1-04C3-2142-AC43-88247E0B7F74}"/>
              </a:ext>
            </a:extLst>
          </p:cNvPr>
          <p:cNvSpPr>
            <a:spLocks noGrp="1"/>
          </p:cNvSpPr>
          <p:nvPr>
            <p:ph type="sldNum" sz="quarter" idx="12"/>
          </p:nvPr>
        </p:nvSpPr>
        <p:spPr/>
        <p:txBody>
          <a:body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3434302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97B67D-99DE-884A-8D36-D922B336D4C5}"/>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524C0350-3FBD-2448-9998-7EA99D5227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TW" altLang="en-US"/>
              <a:t>編輯母片文字樣式
第二層
第三層
第四層
第五層</a:t>
            </a:r>
          </a:p>
        </p:txBody>
      </p:sp>
      <p:sp>
        <p:nvSpPr>
          <p:cNvPr id="4" name="文字版面配置區 3">
            <a:extLst>
              <a:ext uri="{FF2B5EF4-FFF2-40B4-BE49-F238E27FC236}">
                <a16:creationId xmlns:a16="http://schemas.microsoft.com/office/drawing/2014/main" id="{6E263B96-C31C-C44B-A056-AF0C3386FE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27EDC093-2DA9-A040-833C-60295E24372C}"/>
              </a:ext>
            </a:extLst>
          </p:cNvPr>
          <p:cNvSpPr>
            <a:spLocks noGrp="1"/>
          </p:cNvSpPr>
          <p:nvPr>
            <p:ph type="dt" sz="half" idx="10"/>
          </p:nvPr>
        </p:nvSpPr>
        <p:spPr/>
        <p:txBody>
          <a:bodyPr/>
          <a:lstStyle/>
          <a:p>
            <a:fld id="{85179F6E-70CC-7742-A9E9-58681F7B5339}" type="datetimeFigureOut">
              <a:rPr kumimoji="1" lang="zh-TW" altLang="en-US" smtClean="0"/>
              <a:t>2021/10/3</a:t>
            </a:fld>
            <a:endParaRPr kumimoji="1" lang="zh-TW" altLang="en-US"/>
          </a:p>
        </p:txBody>
      </p:sp>
      <p:sp>
        <p:nvSpPr>
          <p:cNvPr id="6" name="頁尾版面配置區 5">
            <a:extLst>
              <a:ext uri="{FF2B5EF4-FFF2-40B4-BE49-F238E27FC236}">
                <a16:creationId xmlns:a16="http://schemas.microsoft.com/office/drawing/2014/main" id="{3E0F85DA-9437-B64D-A724-4BEEEA15610A}"/>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AA40E6C0-F4AA-084D-A10D-24E49EA4CC97}"/>
              </a:ext>
            </a:extLst>
          </p:cNvPr>
          <p:cNvSpPr>
            <a:spLocks noGrp="1"/>
          </p:cNvSpPr>
          <p:nvPr>
            <p:ph type="sldNum" sz="quarter" idx="12"/>
          </p:nvPr>
        </p:nvSpPr>
        <p:spPr/>
        <p:txBody>
          <a:body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605149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362FA9-5244-BF41-BCDD-381881A0FBB0}"/>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42AA1F8D-CAD0-DA4D-87EE-2DD186C705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355B5D38-F6D8-664D-9936-DC9B7ADB0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E8BC0690-8DAD-0B41-B14C-1ABD64A741C3}"/>
              </a:ext>
            </a:extLst>
          </p:cNvPr>
          <p:cNvSpPr>
            <a:spLocks noGrp="1"/>
          </p:cNvSpPr>
          <p:nvPr>
            <p:ph type="dt" sz="half" idx="10"/>
          </p:nvPr>
        </p:nvSpPr>
        <p:spPr/>
        <p:txBody>
          <a:bodyPr/>
          <a:lstStyle/>
          <a:p>
            <a:fld id="{85179F6E-70CC-7742-A9E9-58681F7B5339}" type="datetimeFigureOut">
              <a:rPr kumimoji="1" lang="zh-TW" altLang="en-US" smtClean="0"/>
              <a:t>2021/10/3</a:t>
            </a:fld>
            <a:endParaRPr kumimoji="1" lang="zh-TW" altLang="en-US"/>
          </a:p>
        </p:txBody>
      </p:sp>
      <p:sp>
        <p:nvSpPr>
          <p:cNvPr id="6" name="頁尾版面配置區 5">
            <a:extLst>
              <a:ext uri="{FF2B5EF4-FFF2-40B4-BE49-F238E27FC236}">
                <a16:creationId xmlns:a16="http://schemas.microsoft.com/office/drawing/2014/main" id="{B24E419B-0353-AB45-BA24-072B42B6335A}"/>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53A55CA9-08F0-D245-BD10-B20B5E6166DF}"/>
              </a:ext>
            </a:extLst>
          </p:cNvPr>
          <p:cNvSpPr>
            <a:spLocks noGrp="1"/>
          </p:cNvSpPr>
          <p:nvPr>
            <p:ph type="sldNum" sz="quarter" idx="12"/>
          </p:nvPr>
        </p:nvSpPr>
        <p:spPr/>
        <p:txBody>
          <a:body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334291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25C613A-67A1-B541-9322-4A0E48CCA0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C41B54FD-73CE-1A4C-B46B-9BF43C36DB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FD3F4F30-E7C6-EF46-B068-5AD129E4F4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79F6E-70CC-7742-A9E9-58681F7B5339}" type="datetimeFigureOut">
              <a:rPr kumimoji="1" lang="zh-TW" altLang="en-US" smtClean="0"/>
              <a:t>2021/10/3</a:t>
            </a:fld>
            <a:endParaRPr kumimoji="1" lang="zh-TW" altLang="en-US"/>
          </a:p>
        </p:txBody>
      </p:sp>
      <p:sp>
        <p:nvSpPr>
          <p:cNvPr id="5" name="頁尾版面配置區 4">
            <a:extLst>
              <a:ext uri="{FF2B5EF4-FFF2-40B4-BE49-F238E27FC236}">
                <a16:creationId xmlns:a16="http://schemas.microsoft.com/office/drawing/2014/main" id="{D618B5B0-9CDB-5C44-BD2F-C4FF2B7E46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8C7FCCEB-4845-D146-AAD0-8D4F7E9BB0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2E62CD-0132-394D-9AF6-E363116F150D}" type="slidenum">
              <a:rPr kumimoji="1" lang="zh-TW" altLang="en-US" smtClean="0"/>
              <a:t>‹#›</a:t>
            </a:fld>
            <a:endParaRPr kumimoji="1" lang="zh-TW" altLang="en-US"/>
          </a:p>
        </p:txBody>
      </p:sp>
    </p:spTree>
    <p:extLst>
      <p:ext uri="{BB962C8B-B14F-4D97-AF65-F5344CB8AC3E}">
        <p14:creationId xmlns:p14="http://schemas.microsoft.com/office/powerpoint/2010/main" val="19493416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ISO_8601"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www.cnblogs.com/didda/p/4789013.html" TargetMode="External"/><Relationship Id="rId3" Type="http://schemas.openxmlformats.org/officeDocument/2006/relationships/hyperlink" Target="https://www.gushiciku.cn/pl/pcjn/zh-tw" TargetMode="External"/><Relationship Id="rId7" Type="http://schemas.openxmlformats.org/officeDocument/2006/relationships/hyperlink" Target="https://stackoverflow.com/questions/17348558/does-an-update-become-an-implied-insert" TargetMode="External"/><Relationship Id="rId2" Type="http://schemas.openxmlformats.org/officeDocument/2006/relationships/hyperlink" Target="https://cassandra.apache.org/doc/latest/cassandra/cql/index.html" TargetMode="External"/><Relationship Id="rId1" Type="http://schemas.openxmlformats.org/officeDocument/2006/relationships/slideLayout" Target="../slideLayouts/slideLayout2.xml"/><Relationship Id="rId6" Type="http://schemas.openxmlformats.org/officeDocument/2006/relationships/hyperlink" Target="https://issues.apache.org/jira/browse/CASSANDRA-11805" TargetMode="External"/><Relationship Id="rId11" Type="http://schemas.openxmlformats.org/officeDocument/2006/relationships/hyperlink" Target="http://cooperbear2.blogspot.com/2018/08/cassandra-6-consistency-levels-and.html" TargetMode="External"/><Relationship Id="rId5" Type="http://schemas.openxmlformats.org/officeDocument/2006/relationships/hyperlink" Target="https://issues.apache.org/jira/browse/CASSANDRA-14478" TargetMode="External"/><Relationship Id="rId10" Type="http://schemas.openxmlformats.org/officeDocument/2006/relationships/hyperlink" Target="https://stackoverflow.com/questions/42532743/cassandra-frozen-keyword-meaning" TargetMode="External"/><Relationship Id="rId4" Type="http://schemas.openxmlformats.org/officeDocument/2006/relationships/hyperlink" Target="https://stackoverflow.com/questions/53596513/why-does-a-upserted-row-disappear-after-updating-the-column-to-null-but-not" TargetMode="External"/><Relationship Id="rId9" Type="http://schemas.openxmlformats.org/officeDocument/2006/relationships/hyperlink" Target="https://docs.datastax.com/en/dse/5.1/cql/cql/cql_reference/upsertDates.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www.gushiciku.cn/pl/pcjn/zh-tw"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gushiciku.cn/pl/pcjn/zh-tw"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CD80F2-EE0B-384F-832F-5CD3602374CE}"/>
              </a:ext>
            </a:extLst>
          </p:cNvPr>
          <p:cNvSpPr>
            <a:spLocks noGrp="1"/>
          </p:cNvSpPr>
          <p:nvPr>
            <p:ph type="ctrTitle"/>
          </p:nvPr>
        </p:nvSpPr>
        <p:spPr/>
        <p:txBody>
          <a:bodyPr/>
          <a:lstStyle/>
          <a:p>
            <a:r>
              <a:rPr kumimoji="1" lang="en-US" altLang="zh-TW" dirty="0"/>
              <a:t>Cassandra CQL Introduction</a:t>
            </a:r>
            <a:endParaRPr kumimoji="1" lang="zh-TW" altLang="en-US" dirty="0"/>
          </a:p>
        </p:txBody>
      </p:sp>
      <p:sp>
        <p:nvSpPr>
          <p:cNvPr id="3" name="副標題 2">
            <a:extLst>
              <a:ext uri="{FF2B5EF4-FFF2-40B4-BE49-F238E27FC236}">
                <a16:creationId xmlns:a16="http://schemas.microsoft.com/office/drawing/2014/main" id="{CD0343D4-78D1-C34C-9442-3B9E993875B1}"/>
              </a:ext>
            </a:extLst>
          </p:cNvPr>
          <p:cNvSpPr>
            <a:spLocks noGrp="1"/>
          </p:cNvSpPr>
          <p:nvPr>
            <p:ph type="subTitle" idx="1"/>
          </p:nvPr>
        </p:nvSpPr>
        <p:spPr/>
        <p:txBody>
          <a:bodyPr/>
          <a:lstStyle/>
          <a:p>
            <a:r>
              <a:rPr kumimoji="1" lang="en-US" altLang="zh-TW" dirty="0"/>
              <a:t>Penny Weng </a:t>
            </a:r>
            <a:r>
              <a:rPr kumimoji="1" lang="zh-CN" altLang="en-US" dirty="0"/>
              <a:t>翁瑞昕</a:t>
            </a:r>
            <a:endParaRPr kumimoji="1" lang="zh-TW" altLang="en-US" dirty="0"/>
          </a:p>
        </p:txBody>
      </p:sp>
    </p:spTree>
    <p:extLst>
      <p:ext uri="{BB962C8B-B14F-4D97-AF65-F5344CB8AC3E}">
        <p14:creationId xmlns:p14="http://schemas.microsoft.com/office/powerpoint/2010/main" val="3033327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1F3FEEF-F10D-A44F-8E75-5E1AE2FB727C}"/>
              </a:ext>
            </a:extLst>
          </p:cNvPr>
          <p:cNvSpPr>
            <a:spLocks noGrp="1"/>
          </p:cNvSpPr>
          <p:nvPr>
            <p:ph idx="1"/>
          </p:nvPr>
        </p:nvSpPr>
        <p:spPr/>
        <p:txBody>
          <a:bodyPr>
            <a:normAutofit/>
          </a:bodyPr>
          <a:lstStyle/>
          <a:p>
            <a:r>
              <a:rPr kumimoji="1" lang="en-US" altLang="zh-TW" sz="2000" dirty="0"/>
              <a:t>range search (other keys)</a:t>
            </a:r>
          </a:p>
          <a:p>
            <a:r>
              <a:rPr kumimoji="1" lang="zh-CN" altLang="en-US" sz="2000" dirty="0"/>
              <a:t>建</a:t>
            </a:r>
            <a:r>
              <a:rPr kumimoji="1" lang="zh-TW" altLang="en-US" sz="2000" dirty="0"/>
              <a:t> </a:t>
            </a:r>
            <a:r>
              <a:rPr kumimoji="1" lang="en-US" altLang="zh-TW" sz="2000" dirty="0"/>
              <a:t>secondary Indexes</a:t>
            </a:r>
            <a:r>
              <a:rPr kumimoji="1" lang="zh-TW" altLang="en-US" sz="2000" dirty="0"/>
              <a:t> 搜尋</a:t>
            </a:r>
            <a:endParaRPr kumimoji="1" lang="en-US" altLang="zh-TW" sz="2000" dirty="0"/>
          </a:p>
          <a:p>
            <a:endParaRPr kumimoji="1" lang="en-US" altLang="zh-TW" sz="2000" dirty="0"/>
          </a:p>
          <a:p>
            <a:endParaRPr kumimoji="1" lang="en-US" altLang="zh-TW" sz="2000" dirty="0"/>
          </a:p>
          <a:p>
            <a:endParaRPr kumimoji="1" lang="en-US" altLang="zh-TW" sz="2000" dirty="0"/>
          </a:p>
          <a:p>
            <a:endParaRPr kumimoji="1" lang="en-US" altLang="zh-TW" sz="2000" dirty="0"/>
          </a:p>
          <a:p>
            <a:endParaRPr kumimoji="1" lang="en-US" altLang="zh-TW" sz="2000" dirty="0"/>
          </a:p>
          <a:p>
            <a:r>
              <a:rPr kumimoji="1" lang="en-US" altLang="zh-TW" sz="2000" dirty="0" err="1"/>
              <a:t>SSTable</a:t>
            </a:r>
            <a:r>
              <a:rPr kumimoji="1" lang="en-US" altLang="zh-TW" sz="2000" dirty="0"/>
              <a:t> Attached Secondary Indexes (SASI): improved the performance of secondary indexes</a:t>
            </a:r>
          </a:p>
        </p:txBody>
      </p:sp>
      <p:grpSp>
        <p:nvGrpSpPr>
          <p:cNvPr id="21" name="群組 20">
            <a:extLst>
              <a:ext uri="{FF2B5EF4-FFF2-40B4-BE49-F238E27FC236}">
                <a16:creationId xmlns:a16="http://schemas.microsoft.com/office/drawing/2014/main" id="{B58CCE68-9279-EF46-BCA1-6D9A6F475297}"/>
              </a:ext>
            </a:extLst>
          </p:cNvPr>
          <p:cNvGrpSpPr/>
          <p:nvPr/>
        </p:nvGrpSpPr>
        <p:grpSpPr>
          <a:xfrm>
            <a:off x="1165169" y="2623375"/>
            <a:ext cx="10688610" cy="1827912"/>
            <a:chOff x="1450923" y="2823404"/>
            <a:chExt cx="10688610" cy="1827912"/>
          </a:xfrm>
        </p:grpSpPr>
        <p:pic>
          <p:nvPicPr>
            <p:cNvPr id="8" name="圖片 7">
              <a:extLst>
                <a:ext uri="{FF2B5EF4-FFF2-40B4-BE49-F238E27FC236}">
                  <a16:creationId xmlns:a16="http://schemas.microsoft.com/office/drawing/2014/main" id="{DE2EAC9D-4036-D447-9270-ED1A821929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52794" y="2882054"/>
              <a:ext cx="10686739" cy="185159"/>
            </a:xfrm>
            <a:prstGeom prst="rect">
              <a:avLst/>
            </a:prstGeom>
          </p:spPr>
        </p:pic>
        <p:sp>
          <p:nvSpPr>
            <p:cNvPr id="18" name="矩形 17">
              <a:extLst>
                <a:ext uri="{FF2B5EF4-FFF2-40B4-BE49-F238E27FC236}">
                  <a16:creationId xmlns:a16="http://schemas.microsoft.com/office/drawing/2014/main" id="{9FB5F28D-C3C9-EB4D-9CB3-B05735C5EF90}"/>
                </a:ext>
              </a:extLst>
            </p:cNvPr>
            <p:cNvSpPr/>
            <p:nvPr/>
          </p:nvSpPr>
          <p:spPr>
            <a:xfrm>
              <a:off x="3200399" y="2823404"/>
              <a:ext cx="6363325" cy="234590"/>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0" name="群組 19">
              <a:extLst>
                <a:ext uri="{FF2B5EF4-FFF2-40B4-BE49-F238E27FC236}">
                  <a16:creationId xmlns:a16="http://schemas.microsoft.com/office/drawing/2014/main" id="{49229A75-D81E-3041-A83B-FB6CE72F9CA3}"/>
                </a:ext>
              </a:extLst>
            </p:cNvPr>
            <p:cNvGrpSpPr/>
            <p:nvPr/>
          </p:nvGrpSpPr>
          <p:grpSpPr>
            <a:xfrm>
              <a:off x="1450923" y="3067213"/>
              <a:ext cx="10688610" cy="1584103"/>
              <a:chOff x="1450923" y="3067213"/>
              <a:chExt cx="10688610" cy="1584103"/>
            </a:xfrm>
          </p:grpSpPr>
          <p:pic>
            <p:nvPicPr>
              <p:cNvPr id="12" name="圖片 11">
                <a:extLst>
                  <a:ext uri="{FF2B5EF4-FFF2-40B4-BE49-F238E27FC236}">
                    <a16:creationId xmlns:a16="http://schemas.microsoft.com/office/drawing/2014/main" id="{D0B06C84-CE57-5544-8F3E-B2AB398C6B8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50923" y="3091915"/>
                <a:ext cx="10688610" cy="1559401"/>
              </a:xfrm>
              <a:prstGeom prst="rect">
                <a:avLst/>
              </a:prstGeom>
            </p:spPr>
          </p:pic>
          <p:sp>
            <p:nvSpPr>
              <p:cNvPr id="19" name="矩形 18">
                <a:extLst>
                  <a:ext uri="{FF2B5EF4-FFF2-40B4-BE49-F238E27FC236}">
                    <a16:creationId xmlns:a16="http://schemas.microsoft.com/office/drawing/2014/main" id="{8A098E6D-3EDB-FD48-BAF4-EA165DB13643}"/>
                  </a:ext>
                </a:extLst>
              </p:cNvPr>
              <p:cNvSpPr/>
              <p:nvPr/>
            </p:nvSpPr>
            <p:spPr>
              <a:xfrm>
                <a:off x="10709849" y="3067213"/>
                <a:ext cx="1429684" cy="275594"/>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sp>
        <p:nvSpPr>
          <p:cNvPr id="2" name="標題 1">
            <a:extLst>
              <a:ext uri="{FF2B5EF4-FFF2-40B4-BE49-F238E27FC236}">
                <a16:creationId xmlns:a16="http://schemas.microsoft.com/office/drawing/2014/main" id="{835A9CF9-827E-D94B-8EAE-1CECF97DEA51}"/>
              </a:ext>
            </a:extLst>
          </p:cNvPr>
          <p:cNvSpPr>
            <a:spLocks noGrp="1"/>
          </p:cNvSpPr>
          <p:nvPr>
            <p:ph type="title"/>
          </p:nvPr>
        </p:nvSpPr>
        <p:spPr/>
        <p:txBody>
          <a:bodyPr/>
          <a:lstStyle/>
          <a:p>
            <a:r>
              <a:rPr lang="en" altLang="zh-TW" dirty="0"/>
              <a:t>Row-Level Functions: </a:t>
            </a:r>
            <a:r>
              <a:rPr kumimoji="1" lang="en-US" altLang="zh-TW" dirty="0"/>
              <a:t>Select</a:t>
            </a:r>
            <a:endParaRPr kumimoji="1" lang="zh-TW" altLang="en-US" dirty="0"/>
          </a:p>
        </p:txBody>
      </p:sp>
      <p:pic>
        <p:nvPicPr>
          <p:cNvPr id="9" name="圖片 8">
            <a:extLst>
              <a:ext uri="{FF2B5EF4-FFF2-40B4-BE49-F238E27FC236}">
                <a16:creationId xmlns:a16="http://schemas.microsoft.com/office/drawing/2014/main" id="{08E518ED-BF40-FA4D-8C92-0CBD44EBB72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67040" y="5058763"/>
            <a:ext cx="6219451" cy="1012975"/>
          </a:xfrm>
          <a:prstGeom prst="rect">
            <a:avLst/>
          </a:prstGeom>
        </p:spPr>
      </p:pic>
      <p:pic>
        <p:nvPicPr>
          <p:cNvPr id="10" name="圖片 9">
            <a:extLst>
              <a:ext uri="{FF2B5EF4-FFF2-40B4-BE49-F238E27FC236}">
                <a16:creationId xmlns:a16="http://schemas.microsoft.com/office/drawing/2014/main" id="{2D1BBD4A-0893-F042-BD60-E16B4837014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67040" y="6130389"/>
            <a:ext cx="9280162" cy="381227"/>
          </a:xfrm>
          <a:prstGeom prst="rect">
            <a:avLst/>
          </a:prstGeom>
        </p:spPr>
      </p:pic>
    </p:spTree>
    <p:extLst>
      <p:ext uri="{BB962C8B-B14F-4D97-AF65-F5344CB8AC3E}">
        <p14:creationId xmlns:p14="http://schemas.microsoft.com/office/powerpoint/2010/main" val="1864548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58B559-1DC5-A749-B391-3D2BA4F76E30}"/>
              </a:ext>
            </a:extLst>
          </p:cNvPr>
          <p:cNvSpPr>
            <a:spLocks noGrp="1"/>
          </p:cNvSpPr>
          <p:nvPr>
            <p:ph type="title"/>
          </p:nvPr>
        </p:nvSpPr>
        <p:spPr/>
        <p:txBody>
          <a:bodyPr/>
          <a:lstStyle/>
          <a:p>
            <a:r>
              <a:rPr lang="en" altLang="zh-TW" dirty="0"/>
              <a:t>Row-Level Functions: </a:t>
            </a:r>
            <a:r>
              <a:rPr kumimoji="1" lang="en-US" altLang="zh-TW" dirty="0"/>
              <a:t>Select</a:t>
            </a:r>
            <a:endParaRPr kumimoji="1" lang="zh-TW" altLang="en-US" dirty="0"/>
          </a:p>
        </p:txBody>
      </p:sp>
      <p:graphicFrame>
        <p:nvGraphicFramePr>
          <p:cNvPr id="11" name="表格 10">
            <a:extLst>
              <a:ext uri="{FF2B5EF4-FFF2-40B4-BE49-F238E27FC236}">
                <a16:creationId xmlns:a16="http://schemas.microsoft.com/office/drawing/2014/main" id="{83DC13F1-1EFD-A744-93AE-07E4A3CB5FED}"/>
              </a:ext>
            </a:extLst>
          </p:cNvPr>
          <p:cNvGraphicFramePr>
            <a:graphicFrameLocks noGrp="1"/>
          </p:cNvGraphicFramePr>
          <p:nvPr>
            <p:extLst>
              <p:ext uri="{D42A27DB-BD31-4B8C-83A1-F6EECF244321}">
                <p14:modId xmlns:p14="http://schemas.microsoft.com/office/powerpoint/2010/main" val="2001937231"/>
              </p:ext>
            </p:extLst>
          </p:nvPr>
        </p:nvGraphicFramePr>
        <p:xfrm>
          <a:off x="114300" y="2513758"/>
          <a:ext cx="11970026" cy="4267200"/>
        </p:xfrm>
        <a:graphic>
          <a:graphicData uri="http://schemas.openxmlformats.org/drawingml/2006/table">
            <a:tbl>
              <a:tblPr firstRow="1" bandRow="1">
                <a:tableStyleId>{5C22544A-7EE6-4342-B048-85BDC9FD1C3A}</a:tableStyleId>
              </a:tblPr>
              <a:tblGrid>
                <a:gridCol w="1238568">
                  <a:extLst>
                    <a:ext uri="{9D8B030D-6E8A-4147-A177-3AD203B41FA5}">
                      <a16:colId xmlns:a16="http://schemas.microsoft.com/office/drawing/2014/main" val="3030989844"/>
                    </a:ext>
                  </a:extLst>
                </a:gridCol>
                <a:gridCol w="3976370">
                  <a:extLst>
                    <a:ext uri="{9D8B030D-6E8A-4147-A177-3AD203B41FA5}">
                      <a16:colId xmlns:a16="http://schemas.microsoft.com/office/drawing/2014/main" val="2233505354"/>
                    </a:ext>
                  </a:extLst>
                </a:gridCol>
                <a:gridCol w="6755088">
                  <a:extLst>
                    <a:ext uri="{9D8B030D-6E8A-4147-A177-3AD203B41FA5}">
                      <a16:colId xmlns:a16="http://schemas.microsoft.com/office/drawing/2014/main" val="2609802261"/>
                    </a:ext>
                  </a:extLst>
                </a:gridCol>
              </a:tblGrid>
              <a:tr h="0">
                <a:tc>
                  <a:txBody>
                    <a:bodyPr/>
                    <a:lstStyle/>
                    <a:p>
                      <a:r>
                        <a:rPr kumimoji="1" lang="en-US" altLang="zh-TW" sz="1600" dirty="0"/>
                        <a:t>Index Mode</a:t>
                      </a:r>
                    </a:p>
                  </a:txBody>
                  <a:tcPr/>
                </a:tc>
                <a:tc>
                  <a:txBody>
                    <a:bodyPr/>
                    <a:lstStyle/>
                    <a:p>
                      <a:r>
                        <a:rPr kumimoji="1" lang="en-US" altLang="zh-TW" sz="1600" dirty="0" err="1"/>
                        <a:t>SSTable</a:t>
                      </a:r>
                      <a:r>
                        <a:rPr kumimoji="1" lang="en-US" altLang="zh-TW" sz="1600" dirty="0"/>
                        <a:t> Attached Secondary Indexes (SASI)</a:t>
                      </a:r>
                      <a:endParaRPr lang="zh-TW" altLang="en-US" sz="1600" dirty="0"/>
                    </a:p>
                  </a:txBody>
                  <a:tcPr/>
                </a:tc>
                <a:tc>
                  <a:txBody>
                    <a:bodyPr/>
                    <a:lstStyle/>
                    <a:p>
                      <a:r>
                        <a:rPr lang="en-US" altLang="zh-TW" sz="1600" dirty="0"/>
                        <a:t>Queried Result</a:t>
                      </a:r>
                      <a:endParaRPr lang="zh-TW" altLang="en-US" sz="1600" dirty="0"/>
                    </a:p>
                  </a:txBody>
                  <a:tcPr/>
                </a:tc>
                <a:extLst>
                  <a:ext uri="{0D108BD9-81ED-4DB2-BD59-A6C34878D82A}">
                    <a16:rowId xmlns:a16="http://schemas.microsoft.com/office/drawing/2014/main" val="2744240673"/>
                  </a:ext>
                </a:extLst>
              </a:tr>
              <a:tr h="370840">
                <a:tc>
                  <a:txBody>
                    <a:bodyPr/>
                    <a:lstStyle/>
                    <a:p>
                      <a:r>
                        <a:rPr lang="en-US" altLang="zh-TW" sz="1600" dirty="0"/>
                        <a:t>PREFIX</a:t>
                      </a:r>
                    </a:p>
                  </a:txBody>
                  <a:tcPr/>
                </a:tc>
                <a:tc>
                  <a:txBody>
                    <a:bodyPr/>
                    <a:lstStyle/>
                    <a:p>
                      <a:pPr marL="0" lvl="0" indent="0">
                        <a:buFont typeface="+mj-lt"/>
                        <a:buNone/>
                      </a:pPr>
                      <a:r>
                        <a:rPr kumimoji="1" lang="en-US" altLang="zh-TW" sz="1600" dirty="0"/>
                        <a:t>CREATE CUSTOM INDEX  </a:t>
                      </a:r>
                      <a:r>
                        <a:rPr kumimoji="1" lang="en-US" altLang="zh-TW" sz="1600" dirty="0" err="1"/>
                        <a:t>fn_prefix</a:t>
                      </a:r>
                      <a:r>
                        <a:rPr kumimoji="1" lang="en-US" altLang="zh-TW" sz="1600" dirty="0"/>
                        <a:t> ON </a:t>
                      </a:r>
                      <a:r>
                        <a:rPr kumimoji="1" lang="en-US" altLang="zh-TW" sz="1600" dirty="0" err="1"/>
                        <a:t>cyclist_name</a:t>
                      </a:r>
                      <a:r>
                        <a:rPr kumimoji="1" lang="en-US" altLang="zh-TW" sz="1600" dirty="0"/>
                        <a:t> (</a:t>
                      </a:r>
                      <a:r>
                        <a:rPr kumimoji="1" lang="en-US" altLang="zh-TW" sz="1600" dirty="0" err="1"/>
                        <a:t>firstname</a:t>
                      </a:r>
                      <a:r>
                        <a:rPr kumimoji="1" lang="en-US" altLang="zh-TW" sz="1600" dirty="0"/>
                        <a:t>) USING '</a:t>
                      </a:r>
                      <a:r>
                        <a:rPr kumimoji="1" lang="en-US" altLang="zh-TW" sz="1600" dirty="0" err="1"/>
                        <a:t>org.apache.cassandra.index.sasi.SASIIndex</a:t>
                      </a:r>
                      <a:r>
                        <a:rPr kumimoji="1" lang="en-US" altLang="zh-TW" sz="1600" dirty="0"/>
                        <a:t>’;</a:t>
                      </a:r>
                      <a:endParaRPr lang="zh-CN" altLang="en-US" sz="1600" dirty="0">
                        <a:solidFill>
                          <a:srgbClr val="0432FF"/>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1" lang="en-US" altLang="zh-TW" sz="1600" dirty="0"/>
                        <a:t>SELECT * FROM </a:t>
                      </a:r>
                      <a:r>
                        <a:rPr kumimoji="1" lang="en-US" altLang="zh-TW" sz="1600" dirty="0" err="1"/>
                        <a:t>cyclist_name</a:t>
                      </a:r>
                      <a:r>
                        <a:rPr kumimoji="1" lang="en-US" altLang="zh-TW" sz="1600" dirty="0"/>
                        <a:t> WHERE </a:t>
                      </a:r>
                      <a:r>
                        <a:rPr kumimoji="1" lang="en-US" altLang="zh-TW" sz="1600" dirty="0" err="1"/>
                        <a:t>firstname</a:t>
                      </a:r>
                      <a:r>
                        <a:rPr kumimoji="1" lang="en-US" altLang="zh-TW" sz="1600" dirty="0"/>
                        <a:t> </a:t>
                      </a:r>
                      <a:r>
                        <a:rPr kumimoji="1" lang="en-US" altLang="zh-TW" sz="1600" dirty="0">
                          <a:solidFill>
                            <a:srgbClr val="FF2F92"/>
                          </a:solidFill>
                        </a:rPr>
                        <a:t>LIKE 'M</a:t>
                      </a:r>
                      <a:r>
                        <a:rPr kumimoji="1" lang="en-US" altLang="zh-TW" sz="1600" b="1" dirty="0">
                          <a:solidFill>
                            <a:srgbClr val="FF2F92"/>
                          </a:solidFill>
                        </a:rPr>
                        <a:t>%</a:t>
                      </a:r>
                      <a:r>
                        <a:rPr kumimoji="1" lang="en-US" altLang="zh-TW" sz="1600" dirty="0">
                          <a:solidFill>
                            <a:srgbClr val="FF2F92"/>
                          </a:solidFill>
                        </a:rPr>
                        <a:t>’</a:t>
                      </a:r>
                      <a:r>
                        <a:rPr kumimoji="1" lang="en-US" altLang="zh-TW" sz="1600" dirty="0"/>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kumimoji="1" lang="en-US" altLang="zh-TW" sz="1600"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kumimoji="1" lang="en-US" altLang="zh-TW" sz="1600"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kumimoji="1" lang="en-US" altLang="zh-TW" sz="1600"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kumimoji="1" lang="en-US" altLang="zh-TW" sz="1600" dirty="0"/>
                    </a:p>
                  </a:txBody>
                  <a:tcPr/>
                </a:tc>
                <a:extLst>
                  <a:ext uri="{0D108BD9-81ED-4DB2-BD59-A6C34878D82A}">
                    <a16:rowId xmlns:a16="http://schemas.microsoft.com/office/drawing/2014/main" val="226771231"/>
                  </a:ext>
                </a:extLst>
              </a:tr>
              <a:tr h="370840">
                <a:tc>
                  <a:txBody>
                    <a:bodyPr/>
                    <a:lstStyle/>
                    <a:p>
                      <a:r>
                        <a:rPr kumimoji="1" lang="en" altLang="zh-TW" sz="1600" dirty="0"/>
                        <a:t>CONTAINS</a:t>
                      </a:r>
                      <a:endParaRPr lang="zh-TW" altLang="en-US" sz="1600" dirty="0"/>
                    </a:p>
                  </a:txBody>
                  <a:tcPr/>
                </a:tc>
                <a:tc>
                  <a:txBody>
                    <a:bodyPr/>
                    <a:lstStyle/>
                    <a:p>
                      <a:pPr lvl="0"/>
                      <a:r>
                        <a:rPr kumimoji="1" lang="en-US" altLang="zh-TW" sz="1600" dirty="0"/>
                        <a:t>CREATE CUSTOM INDEX </a:t>
                      </a:r>
                      <a:r>
                        <a:rPr kumimoji="1" lang="en-US" altLang="zh-TW" sz="1600" dirty="0" err="1"/>
                        <a:t>fn_contains</a:t>
                      </a:r>
                      <a:r>
                        <a:rPr kumimoji="1" lang="en-US" altLang="zh-TW" sz="1600" dirty="0"/>
                        <a:t> ON </a:t>
                      </a:r>
                      <a:r>
                        <a:rPr kumimoji="1" lang="en-US" altLang="zh-TW" sz="1600" dirty="0" err="1"/>
                        <a:t>cyclist_name</a:t>
                      </a:r>
                      <a:r>
                        <a:rPr kumimoji="1" lang="en-US" altLang="zh-TW" sz="1600" dirty="0"/>
                        <a:t> (</a:t>
                      </a:r>
                      <a:r>
                        <a:rPr kumimoji="1" lang="en-US" altLang="zh-TW" sz="1600" dirty="0" err="1"/>
                        <a:t>firstname</a:t>
                      </a:r>
                      <a:r>
                        <a:rPr kumimoji="1" lang="en-US" altLang="zh-TW" sz="1600" dirty="0"/>
                        <a:t>) USING '</a:t>
                      </a:r>
                      <a:r>
                        <a:rPr kumimoji="1" lang="en-US" altLang="zh-TW" sz="1600" dirty="0" err="1"/>
                        <a:t>org.apache.cassandra.index.sasi.SASIIndex</a:t>
                      </a:r>
                      <a:r>
                        <a:rPr kumimoji="1" lang="en-US" altLang="zh-TW" sz="1600" dirty="0"/>
                        <a:t>’ </a:t>
                      </a:r>
                      <a:r>
                        <a:rPr kumimoji="1" lang="en-US" altLang="zh-TW" sz="1600" dirty="0">
                          <a:solidFill>
                            <a:srgbClr val="FF2F92"/>
                          </a:solidFill>
                        </a:rPr>
                        <a:t>WITH OPTIONS = { 'mode': 'CONTAINS’ }</a:t>
                      </a:r>
                      <a:r>
                        <a:rPr kumimoji="1" lang="en-US" altLang="zh-TW" sz="1600" dirty="0"/>
                        <a:t>;</a:t>
                      </a:r>
                    </a:p>
                  </a:txBody>
                  <a:tcPr/>
                </a:tc>
                <a:tc>
                  <a:txBody>
                    <a:bodyPr/>
                    <a:lstStyle/>
                    <a:p>
                      <a:pPr lvl="0"/>
                      <a:r>
                        <a:rPr kumimoji="1" lang="en-US" altLang="zh-TW" sz="1600" dirty="0"/>
                        <a:t>SELECT * FROM </a:t>
                      </a:r>
                      <a:r>
                        <a:rPr kumimoji="1" lang="en-US" altLang="zh-TW" sz="1600" dirty="0" err="1"/>
                        <a:t>cyclist_name</a:t>
                      </a:r>
                      <a:r>
                        <a:rPr kumimoji="1" lang="en-US" altLang="zh-TW" sz="1600" dirty="0"/>
                        <a:t> WHERE </a:t>
                      </a:r>
                      <a:r>
                        <a:rPr kumimoji="1" lang="en-US" altLang="zh-TW" sz="1600" dirty="0" err="1"/>
                        <a:t>firstname</a:t>
                      </a:r>
                      <a:r>
                        <a:rPr kumimoji="1" lang="en-US" altLang="zh-TW" sz="1600" dirty="0"/>
                        <a:t> </a:t>
                      </a:r>
                      <a:r>
                        <a:rPr kumimoji="1" lang="en-US" altLang="zh-TW" sz="1600" dirty="0">
                          <a:solidFill>
                            <a:srgbClr val="FF2F92"/>
                          </a:solidFill>
                        </a:rPr>
                        <a:t>LIKE '%M%’</a:t>
                      </a:r>
                      <a:r>
                        <a:rPr kumimoji="1" lang="en-US" altLang="zh-TW" sz="16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dirty="0"/>
                        <a:t>SELECT * FROM </a:t>
                      </a:r>
                      <a:r>
                        <a:rPr kumimoji="1" lang="en-US" altLang="zh-TW" sz="1600" dirty="0" err="1"/>
                        <a:t>cyclist_name</a:t>
                      </a:r>
                      <a:r>
                        <a:rPr kumimoji="1" lang="en-US" altLang="zh-TW" sz="1600" dirty="0"/>
                        <a:t> WHERE </a:t>
                      </a:r>
                      <a:r>
                        <a:rPr kumimoji="1" lang="en-US" altLang="zh-TW" sz="1600" dirty="0" err="1"/>
                        <a:t>firstname</a:t>
                      </a:r>
                      <a:r>
                        <a:rPr kumimoji="1" lang="en-US" altLang="zh-TW" sz="1600" dirty="0"/>
                        <a:t> </a:t>
                      </a:r>
                      <a:r>
                        <a:rPr kumimoji="1" lang="en-US" altLang="zh-TW" sz="1600" dirty="0">
                          <a:solidFill>
                            <a:srgbClr val="FF2F92"/>
                          </a:solidFill>
                        </a:rPr>
                        <a:t>&gt; 'Mar'</a:t>
                      </a:r>
                      <a:r>
                        <a:rPr kumimoji="1" lang="en-US" altLang="zh-TW" sz="1600" dirty="0"/>
                        <a:t> ALLOW FILTERING;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sz="1600" dirty="0"/>
                    </a:p>
                  </a:txBody>
                  <a:tcPr/>
                </a:tc>
                <a:extLst>
                  <a:ext uri="{0D108BD9-81ED-4DB2-BD59-A6C34878D82A}">
                    <a16:rowId xmlns:a16="http://schemas.microsoft.com/office/drawing/2014/main" val="2866417554"/>
                  </a:ext>
                </a:extLst>
              </a:tr>
              <a:tr h="370840">
                <a:tc>
                  <a:txBody>
                    <a:bodyPr/>
                    <a:lstStyle/>
                    <a:p>
                      <a:r>
                        <a:rPr kumimoji="1" lang="en" altLang="zh-TW" sz="1600" dirty="0"/>
                        <a:t>SPARSE</a:t>
                      </a:r>
                      <a:endParaRPr lang="zh-TW" altLang="en-US" sz="1600" dirty="0"/>
                    </a:p>
                  </a:txBody>
                  <a:tcPr/>
                </a:tc>
                <a:tc>
                  <a:txBody>
                    <a:bodyPr/>
                    <a:lstStyle/>
                    <a:p>
                      <a:pPr lvl="0"/>
                      <a:r>
                        <a:rPr kumimoji="1" lang="en-US" altLang="zh-TW" sz="1600" dirty="0"/>
                        <a:t>CREATE CUSTOM INDEX </a:t>
                      </a:r>
                      <a:r>
                        <a:rPr kumimoji="1" lang="en-US" altLang="zh-TW" sz="1600" dirty="0" err="1"/>
                        <a:t>fn_contains</a:t>
                      </a:r>
                      <a:r>
                        <a:rPr kumimoji="1" lang="en-US" altLang="zh-TW" sz="1600" dirty="0"/>
                        <a:t> ON </a:t>
                      </a:r>
                      <a:r>
                        <a:rPr kumimoji="1" lang="en-US" altLang="zh-TW" sz="1600" dirty="0" err="1"/>
                        <a:t>cyclist_name</a:t>
                      </a:r>
                      <a:r>
                        <a:rPr kumimoji="1" lang="en-US" altLang="zh-TW" sz="1600" dirty="0"/>
                        <a:t> (age) USING '</a:t>
                      </a:r>
                      <a:r>
                        <a:rPr kumimoji="1" lang="en-US" altLang="zh-TW" sz="1600" dirty="0" err="1"/>
                        <a:t>org.apache.cassandra.index.sasi.SASIIndex</a:t>
                      </a:r>
                      <a:r>
                        <a:rPr kumimoji="1" lang="en-US" altLang="zh-TW" sz="1600" dirty="0"/>
                        <a:t>' </a:t>
                      </a:r>
                      <a:r>
                        <a:rPr kumimoji="1" lang="en-US" altLang="zh-TW" sz="1600" dirty="0">
                          <a:solidFill>
                            <a:srgbClr val="FF2F92"/>
                          </a:solidFill>
                        </a:rPr>
                        <a:t>WITH OPTIONS = { 'mode': 'SPARSE' }</a:t>
                      </a:r>
                      <a:r>
                        <a:rPr kumimoji="1" lang="en-US" altLang="zh-TW" sz="16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dirty="0"/>
                        <a:t>SELECT * FROM </a:t>
                      </a:r>
                      <a:r>
                        <a:rPr kumimoji="1" lang="en-US" altLang="zh-TW" sz="1600" dirty="0" err="1"/>
                        <a:t>cycling.comments</a:t>
                      </a:r>
                      <a:r>
                        <a:rPr kumimoji="1" lang="en-US" altLang="zh-TW" sz="1600" dirty="0"/>
                        <a:t> WHERE </a:t>
                      </a:r>
                      <a:r>
                        <a:rPr kumimoji="1" lang="en-US" altLang="zh-TW" sz="1600" dirty="0" err="1">
                          <a:solidFill>
                            <a:srgbClr val="FF2F92"/>
                          </a:solidFill>
                        </a:rPr>
                        <a:t>created_at</a:t>
                      </a:r>
                      <a:r>
                        <a:rPr kumimoji="1" lang="en-US" altLang="zh-TW" sz="1600" dirty="0">
                          <a:solidFill>
                            <a:srgbClr val="FF2F92"/>
                          </a:solidFill>
                        </a:rPr>
                        <a:t> &lt; '2013-01-01 00:05:01.500’</a:t>
                      </a:r>
                      <a:r>
                        <a:rPr kumimoji="1" lang="en-US" altLang="zh-TW" sz="16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sz="1600" dirty="0"/>
                    </a:p>
                  </a:txBody>
                  <a:tcPr/>
                </a:tc>
                <a:extLst>
                  <a:ext uri="{0D108BD9-81ED-4DB2-BD59-A6C34878D82A}">
                    <a16:rowId xmlns:a16="http://schemas.microsoft.com/office/drawing/2014/main" val="1825466301"/>
                  </a:ext>
                </a:extLst>
              </a:tr>
            </a:tbl>
          </a:graphicData>
        </a:graphic>
      </p:graphicFrame>
      <p:pic>
        <p:nvPicPr>
          <p:cNvPr id="12" name="圖片 11">
            <a:extLst>
              <a:ext uri="{FF2B5EF4-FFF2-40B4-BE49-F238E27FC236}">
                <a16:creationId xmlns:a16="http://schemas.microsoft.com/office/drawing/2014/main" id="{B1F297C9-4A64-414A-9AD7-25A381B26C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8532" y="1388734"/>
            <a:ext cx="4670737" cy="1096503"/>
          </a:xfrm>
          <a:prstGeom prst="rect">
            <a:avLst/>
          </a:prstGeom>
        </p:spPr>
      </p:pic>
      <p:pic>
        <p:nvPicPr>
          <p:cNvPr id="13" name="圖片 12">
            <a:extLst>
              <a:ext uri="{FF2B5EF4-FFF2-40B4-BE49-F238E27FC236}">
                <a16:creationId xmlns:a16="http://schemas.microsoft.com/office/drawing/2014/main" id="{D4E1B589-BD6E-B74E-A5DB-06AF668027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8451" y="3154752"/>
            <a:ext cx="5457669" cy="873862"/>
          </a:xfrm>
          <a:prstGeom prst="rect">
            <a:avLst/>
          </a:prstGeom>
        </p:spPr>
      </p:pic>
      <p:pic>
        <p:nvPicPr>
          <p:cNvPr id="14" name="圖片 13">
            <a:extLst>
              <a:ext uri="{FF2B5EF4-FFF2-40B4-BE49-F238E27FC236}">
                <a16:creationId xmlns:a16="http://schemas.microsoft.com/office/drawing/2014/main" id="{6E9472E3-D833-974D-BA2D-15482E03F80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48451" y="4737381"/>
            <a:ext cx="5457669" cy="621457"/>
          </a:xfrm>
          <a:prstGeom prst="rect">
            <a:avLst/>
          </a:prstGeom>
        </p:spPr>
      </p:pic>
      <p:grpSp>
        <p:nvGrpSpPr>
          <p:cNvPr id="15" name="群組 14">
            <a:extLst>
              <a:ext uri="{FF2B5EF4-FFF2-40B4-BE49-F238E27FC236}">
                <a16:creationId xmlns:a16="http://schemas.microsoft.com/office/drawing/2014/main" id="{AE91EF35-5C40-6F40-A552-3AD443FA93EA}"/>
              </a:ext>
            </a:extLst>
          </p:cNvPr>
          <p:cNvGrpSpPr/>
          <p:nvPr/>
        </p:nvGrpSpPr>
        <p:grpSpPr>
          <a:xfrm>
            <a:off x="6139254" y="1179391"/>
            <a:ext cx="5537616" cy="1251199"/>
            <a:chOff x="2455511" y="3746980"/>
            <a:chExt cx="5896263" cy="1332234"/>
          </a:xfrm>
        </p:grpSpPr>
        <p:grpSp>
          <p:nvGrpSpPr>
            <p:cNvPr id="16" name="群組 15">
              <a:extLst>
                <a:ext uri="{FF2B5EF4-FFF2-40B4-BE49-F238E27FC236}">
                  <a16:creationId xmlns:a16="http://schemas.microsoft.com/office/drawing/2014/main" id="{10630007-D3FF-4F42-9468-5D64FAB5450D}"/>
                </a:ext>
              </a:extLst>
            </p:cNvPr>
            <p:cNvGrpSpPr/>
            <p:nvPr/>
          </p:nvGrpSpPr>
          <p:grpSpPr>
            <a:xfrm>
              <a:off x="2517096" y="4001294"/>
              <a:ext cx="5834678" cy="1077920"/>
              <a:chOff x="2517096" y="4001294"/>
              <a:chExt cx="5834678" cy="1077920"/>
            </a:xfrm>
          </p:grpSpPr>
          <p:pic>
            <p:nvPicPr>
              <p:cNvPr id="18" name="圖片 17">
                <a:extLst>
                  <a:ext uri="{FF2B5EF4-FFF2-40B4-BE49-F238E27FC236}">
                    <a16:creationId xmlns:a16="http://schemas.microsoft.com/office/drawing/2014/main" id="{C1E6FA1E-04C3-834F-9A80-B442B22C6BF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17096" y="4001294"/>
                <a:ext cx="5834678" cy="1077920"/>
              </a:xfrm>
              <a:prstGeom prst="rect">
                <a:avLst/>
              </a:prstGeom>
              <a:ln>
                <a:solidFill>
                  <a:schemeClr val="bg1">
                    <a:lumMod val="75000"/>
                  </a:schemeClr>
                </a:solidFill>
              </a:ln>
            </p:spPr>
          </p:pic>
          <p:sp>
            <p:nvSpPr>
              <p:cNvPr id="19" name="矩形 18">
                <a:extLst>
                  <a:ext uri="{FF2B5EF4-FFF2-40B4-BE49-F238E27FC236}">
                    <a16:creationId xmlns:a16="http://schemas.microsoft.com/office/drawing/2014/main" id="{4996556D-FBEA-724A-928B-66FAE85BF96A}"/>
                  </a:ext>
                </a:extLst>
              </p:cNvPr>
              <p:cNvSpPr/>
              <p:nvPr/>
            </p:nvSpPr>
            <p:spPr>
              <a:xfrm>
                <a:off x="2547076" y="4024776"/>
                <a:ext cx="885671" cy="994477"/>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7" name="矩形 16">
              <a:extLst>
                <a:ext uri="{FF2B5EF4-FFF2-40B4-BE49-F238E27FC236}">
                  <a16:creationId xmlns:a16="http://schemas.microsoft.com/office/drawing/2014/main" id="{C4652DE7-7B13-D940-B5E7-D74C993AEB4E}"/>
                </a:ext>
              </a:extLst>
            </p:cNvPr>
            <p:cNvSpPr/>
            <p:nvPr/>
          </p:nvSpPr>
          <p:spPr>
            <a:xfrm>
              <a:off x="2455511" y="3746980"/>
              <a:ext cx="1398582" cy="307777"/>
            </a:xfrm>
            <a:prstGeom prst="rect">
              <a:avLst/>
            </a:prstGeom>
            <a:ln>
              <a:noFill/>
            </a:ln>
          </p:spPr>
          <p:txBody>
            <a:bodyPr wrap="square">
              <a:spAutoFit/>
            </a:bodyPr>
            <a:lstStyle/>
            <a:p>
              <a:r>
                <a:rPr lang="en-US" altLang="zh-TW" sz="1400" dirty="0">
                  <a:solidFill>
                    <a:srgbClr val="FF2F92"/>
                  </a:solidFill>
                </a:rPr>
                <a:t>Partition Key</a:t>
              </a:r>
              <a:endParaRPr lang="zh-TW" altLang="en-US" sz="1400" b="1" dirty="0">
                <a:solidFill>
                  <a:srgbClr val="FF2F92"/>
                </a:solidFill>
              </a:endParaRPr>
            </a:p>
          </p:txBody>
        </p:sp>
      </p:grpSp>
      <p:pic>
        <p:nvPicPr>
          <p:cNvPr id="20" name="圖片 19">
            <a:extLst>
              <a:ext uri="{FF2B5EF4-FFF2-40B4-BE49-F238E27FC236}">
                <a16:creationId xmlns:a16="http://schemas.microsoft.com/office/drawing/2014/main" id="{F1090B19-6C28-1145-B658-E6181BD6F78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48451" y="5978212"/>
            <a:ext cx="6531340" cy="772026"/>
          </a:xfrm>
          <a:prstGeom prst="rect">
            <a:avLst/>
          </a:prstGeom>
          <a:ln>
            <a:solidFill>
              <a:schemeClr val="bg1">
                <a:lumMod val="75000"/>
              </a:schemeClr>
            </a:solidFill>
          </a:ln>
        </p:spPr>
      </p:pic>
      <p:sp>
        <p:nvSpPr>
          <p:cNvPr id="21" name="矩形 20">
            <a:extLst>
              <a:ext uri="{FF2B5EF4-FFF2-40B4-BE49-F238E27FC236}">
                <a16:creationId xmlns:a16="http://schemas.microsoft.com/office/drawing/2014/main" id="{C975C3DC-C7AA-5A48-BBF7-FC8B5BF2C630}"/>
              </a:ext>
            </a:extLst>
          </p:cNvPr>
          <p:cNvSpPr/>
          <p:nvPr/>
        </p:nvSpPr>
        <p:spPr>
          <a:xfrm>
            <a:off x="5643561" y="1405763"/>
            <a:ext cx="496380" cy="307777"/>
          </a:xfrm>
          <a:prstGeom prst="rect">
            <a:avLst/>
          </a:prstGeom>
          <a:ln>
            <a:noFill/>
          </a:ln>
        </p:spPr>
        <p:txBody>
          <a:bodyPr wrap="square">
            <a:spAutoFit/>
          </a:bodyPr>
          <a:lstStyle/>
          <a:p>
            <a:r>
              <a:rPr lang="en-US" altLang="zh-TW" sz="1400" b="1" dirty="0"/>
              <a:t>Ex.2</a:t>
            </a:r>
            <a:endParaRPr lang="zh-TW" altLang="en-US" sz="1400" b="1" dirty="0"/>
          </a:p>
        </p:txBody>
      </p:sp>
      <p:sp>
        <p:nvSpPr>
          <p:cNvPr id="22" name="矩形 21">
            <a:extLst>
              <a:ext uri="{FF2B5EF4-FFF2-40B4-BE49-F238E27FC236}">
                <a16:creationId xmlns:a16="http://schemas.microsoft.com/office/drawing/2014/main" id="{A57BBAC5-448A-084E-A0E8-D6D9155563DD}"/>
              </a:ext>
            </a:extLst>
          </p:cNvPr>
          <p:cNvSpPr/>
          <p:nvPr/>
        </p:nvSpPr>
        <p:spPr>
          <a:xfrm>
            <a:off x="341820" y="1405763"/>
            <a:ext cx="496380" cy="307777"/>
          </a:xfrm>
          <a:prstGeom prst="rect">
            <a:avLst/>
          </a:prstGeom>
          <a:ln>
            <a:noFill/>
          </a:ln>
        </p:spPr>
        <p:txBody>
          <a:bodyPr wrap="square">
            <a:spAutoFit/>
          </a:bodyPr>
          <a:lstStyle/>
          <a:p>
            <a:r>
              <a:rPr lang="en-US" altLang="zh-TW" sz="1400" b="1" dirty="0"/>
              <a:t>Ex.1</a:t>
            </a:r>
            <a:endParaRPr lang="zh-TW" altLang="en-US" sz="1400" b="1" dirty="0"/>
          </a:p>
        </p:txBody>
      </p:sp>
      <p:sp>
        <p:nvSpPr>
          <p:cNvPr id="24" name="矩形 23">
            <a:extLst>
              <a:ext uri="{FF2B5EF4-FFF2-40B4-BE49-F238E27FC236}">
                <a16:creationId xmlns:a16="http://schemas.microsoft.com/office/drawing/2014/main" id="{A710F7B1-C141-DE4E-933A-2DBC94A5F540}"/>
              </a:ext>
            </a:extLst>
          </p:cNvPr>
          <p:cNvSpPr/>
          <p:nvPr/>
        </p:nvSpPr>
        <p:spPr>
          <a:xfrm>
            <a:off x="10857420" y="3717810"/>
            <a:ext cx="496380" cy="307777"/>
          </a:xfrm>
          <a:prstGeom prst="rect">
            <a:avLst/>
          </a:prstGeom>
          <a:ln>
            <a:noFill/>
          </a:ln>
        </p:spPr>
        <p:txBody>
          <a:bodyPr wrap="square">
            <a:spAutoFit/>
          </a:bodyPr>
          <a:lstStyle/>
          <a:p>
            <a:r>
              <a:rPr lang="en-US" altLang="zh-TW" sz="1400" b="1" dirty="0"/>
              <a:t>Ex.1</a:t>
            </a:r>
            <a:endParaRPr lang="zh-TW" altLang="en-US" sz="1400" b="1" dirty="0"/>
          </a:p>
        </p:txBody>
      </p:sp>
      <p:sp>
        <p:nvSpPr>
          <p:cNvPr id="25" name="矩形 24">
            <a:extLst>
              <a:ext uri="{FF2B5EF4-FFF2-40B4-BE49-F238E27FC236}">
                <a16:creationId xmlns:a16="http://schemas.microsoft.com/office/drawing/2014/main" id="{71CE09A8-FB78-6A4D-8AF2-3CCBDA1FE00A}"/>
              </a:ext>
            </a:extLst>
          </p:cNvPr>
          <p:cNvSpPr/>
          <p:nvPr/>
        </p:nvSpPr>
        <p:spPr>
          <a:xfrm>
            <a:off x="10857420" y="5048109"/>
            <a:ext cx="496380" cy="307777"/>
          </a:xfrm>
          <a:prstGeom prst="rect">
            <a:avLst/>
          </a:prstGeom>
          <a:ln>
            <a:noFill/>
          </a:ln>
        </p:spPr>
        <p:txBody>
          <a:bodyPr wrap="square">
            <a:spAutoFit/>
          </a:bodyPr>
          <a:lstStyle/>
          <a:p>
            <a:r>
              <a:rPr lang="en-US" altLang="zh-TW" sz="1400" b="1" dirty="0"/>
              <a:t>Ex.1</a:t>
            </a:r>
            <a:endParaRPr lang="zh-TW" altLang="en-US" sz="1400" b="1" dirty="0"/>
          </a:p>
        </p:txBody>
      </p:sp>
      <p:sp>
        <p:nvSpPr>
          <p:cNvPr id="26" name="矩形 25">
            <a:extLst>
              <a:ext uri="{FF2B5EF4-FFF2-40B4-BE49-F238E27FC236}">
                <a16:creationId xmlns:a16="http://schemas.microsoft.com/office/drawing/2014/main" id="{115B0075-A79E-7A46-A394-A267CA36BB87}"/>
              </a:ext>
            </a:extLst>
          </p:cNvPr>
          <p:cNvSpPr/>
          <p:nvPr/>
        </p:nvSpPr>
        <p:spPr>
          <a:xfrm>
            <a:off x="11640214" y="6501702"/>
            <a:ext cx="496380" cy="307777"/>
          </a:xfrm>
          <a:prstGeom prst="rect">
            <a:avLst/>
          </a:prstGeom>
          <a:ln>
            <a:noFill/>
          </a:ln>
        </p:spPr>
        <p:txBody>
          <a:bodyPr wrap="square">
            <a:spAutoFit/>
          </a:bodyPr>
          <a:lstStyle/>
          <a:p>
            <a:r>
              <a:rPr lang="en-US" altLang="zh-TW" sz="1400" b="1" dirty="0"/>
              <a:t>Ex.2</a:t>
            </a:r>
            <a:endParaRPr lang="zh-TW" altLang="en-US" sz="1400" b="1" dirty="0"/>
          </a:p>
        </p:txBody>
      </p:sp>
    </p:spTree>
    <p:extLst>
      <p:ext uri="{BB962C8B-B14F-4D97-AF65-F5344CB8AC3E}">
        <p14:creationId xmlns:p14="http://schemas.microsoft.com/office/powerpoint/2010/main" val="4255751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9821443-DC12-F141-8EE3-366EA3878B23}"/>
              </a:ext>
            </a:extLst>
          </p:cNvPr>
          <p:cNvSpPr>
            <a:spLocks noGrp="1"/>
          </p:cNvSpPr>
          <p:nvPr>
            <p:ph type="title"/>
          </p:nvPr>
        </p:nvSpPr>
        <p:spPr/>
        <p:txBody>
          <a:bodyPr/>
          <a:lstStyle/>
          <a:p>
            <a:r>
              <a:rPr lang="en" altLang="zh-TW" dirty="0"/>
              <a:t>Row-Level Functions: Insert / Update</a:t>
            </a:r>
            <a:endParaRPr kumimoji="1" lang="zh-TW" altLang="en-US" b="1" dirty="0"/>
          </a:p>
        </p:txBody>
      </p:sp>
      <p:sp>
        <p:nvSpPr>
          <p:cNvPr id="5" name="內容版面配置區 4">
            <a:extLst>
              <a:ext uri="{FF2B5EF4-FFF2-40B4-BE49-F238E27FC236}">
                <a16:creationId xmlns:a16="http://schemas.microsoft.com/office/drawing/2014/main" id="{7FE5CFAF-0EC5-8940-9098-D537111BF163}"/>
              </a:ext>
            </a:extLst>
          </p:cNvPr>
          <p:cNvSpPr>
            <a:spLocks noGrp="1"/>
          </p:cNvSpPr>
          <p:nvPr>
            <p:ph idx="1"/>
          </p:nvPr>
        </p:nvSpPr>
        <p:spPr>
          <a:xfrm>
            <a:off x="838200" y="1328738"/>
            <a:ext cx="10515600" cy="4848225"/>
          </a:xfrm>
        </p:spPr>
        <p:txBody>
          <a:bodyPr>
            <a:normAutofit/>
          </a:bodyPr>
          <a:lstStyle/>
          <a:p>
            <a:r>
              <a:rPr kumimoji="1" lang="en-US" altLang="zh-TW" sz="2000" dirty="0"/>
              <a:t>CQL </a:t>
            </a:r>
            <a:r>
              <a:rPr kumimoji="1" lang="zh-CN" altLang="en-US" sz="2000" dirty="0"/>
              <a:t>的世界</a:t>
            </a:r>
            <a:r>
              <a:rPr kumimoji="1" lang="zh-TW" altLang="en-US" sz="2000" dirty="0"/>
              <a:t>通常都說 </a:t>
            </a:r>
            <a:r>
              <a:rPr kumimoji="1" lang="en-US" altLang="zh-TW" sz="2000" dirty="0"/>
              <a:t>Update </a:t>
            </a:r>
            <a:r>
              <a:rPr kumimoji="1" lang="zh-CN" altLang="en-US" sz="2000" dirty="0"/>
              <a:t>可以取代</a:t>
            </a:r>
            <a:r>
              <a:rPr kumimoji="1" lang="zh-TW" altLang="en-US" sz="2000" dirty="0"/>
              <a:t> </a:t>
            </a:r>
            <a:r>
              <a:rPr kumimoji="1" lang="en-US" altLang="zh-TW" sz="2000" dirty="0"/>
              <a:t>Insert.</a:t>
            </a:r>
            <a:endParaRPr kumimoji="1" lang="zh-TW" altLang="en-US" sz="2000" dirty="0"/>
          </a:p>
        </p:txBody>
      </p:sp>
      <p:pic>
        <p:nvPicPr>
          <p:cNvPr id="7" name="圖片 6">
            <a:extLst>
              <a:ext uri="{FF2B5EF4-FFF2-40B4-BE49-F238E27FC236}">
                <a16:creationId xmlns:a16="http://schemas.microsoft.com/office/drawing/2014/main" id="{C22B107C-8A46-BE48-BA8E-2250D79BAC8D}"/>
              </a:ext>
            </a:extLst>
          </p:cNvPr>
          <p:cNvPicPr>
            <a:picLocks noChangeAspect="1"/>
          </p:cNvPicPr>
          <p:nvPr/>
        </p:nvPicPr>
        <p:blipFill>
          <a:blip r:embed="rId2"/>
          <a:stretch>
            <a:fillRect/>
          </a:stretch>
        </p:blipFill>
        <p:spPr>
          <a:xfrm>
            <a:off x="10763250" y="684213"/>
            <a:ext cx="838200" cy="825500"/>
          </a:xfrm>
          <a:prstGeom prst="rect">
            <a:avLst/>
          </a:prstGeom>
        </p:spPr>
      </p:pic>
      <p:grpSp>
        <p:nvGrpSpPr>
          <p:cNvPr id="10" name="群組 9">
            <a:extLst>
              <a:ext uri="{FF2B5EF4-FFF2-40B4-BE49-F238E27FC236}">
                <a16:creationId xmlns:a16="http://schemas.microsoft.com/office/drawing/2014/main" id="{EBD2B65A-757E-A040-8B62-9D4CB16EB9AB}"/>
              </a:ext>
            </a:extLst>
          </p:cNvPr>
          <p:cNvGrpSpPr/>
          <p:nvPr/>
        </p:nvGrpSpPr>
        <p:grpSpPr>
          <a:xfrm>
            <a:off x="590550" y="1676400"/>
            <a:ext cx="11010900" cy="5116544"/>
            <a:chOff x="342900" y="1327944"/>
            <a:chExt cx="11506200" cy="5346700"/>
          </a:xfrm>
        </p:grpSpPr>
        <p:pic>
          <p:nvPicPr>
            <p:cNvPr id="6" name="圖片 5">
              <a:extLst>
                <a:ext uri="{FF2B5EF4-FFF2-40B4-BE49-F238E27FC236}">
                  <a16:creationId xmlns:a16="http://schemas.microsoft.com/office/drawing/2014/main" id="{6167D054-39B1-B349-BC9C-9440DE303EAE}"/>
                </a:ext>
              </a:extLst>
            </p:cNvPr>
            <p:cNvPicPr>
              <a:picLocks noChangeAspect="1"/>
            </p:cNvPicPr>
            <p:nvPr/>
          </p:nvPicPr>
          <p:blipFill>
            <a:blip r:embed="rId3"/>
            <a:stretch>
              <a:fillRect/>
            </a:stretch>
          </p:blipFill>
          <p:spPr>
            <a:xfrm>
              <a:off x="342900" y="1327944"/>
              <a:ext cx="11506200" cy="5346700"/>
            </a:xfrm>
            <a:prstGeom prst="rect">
              <a:avLst/>
            </a:prstGeom>
          </p:spPr>
        </p:pic>
        <p:sp>
          <p:nvSpPr>
            <p:cNvPr id="8" name="矩形 7">
              <a:extLst>
                <a:ext uri="{FF2B5EF4-FFF2-40B4-BE49-F238E27FC236}">
                  <a16:creationId xmlns:a16="http://schemas.microsoft.com/office/drawing/2014/main" id="{4F9F7C97-F397-E54D-8A55-4802BA352A53}"/>
                </a:ext>
              </a:extLst>
            </p:cNvPr>
            <p:cNvSpPr/>
            <p:nvPr/>
          </p:nvSpPr>
          <p:spPr>
            <a:xfrm>
              <a:off x="1919091" y="1648849"/>
              <a:ext cx="3087623" cy="299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F8CF1991-A065-F044-8D45-893D4BA89B79}"/>
                </a:ext>
              </a:extLst>
            </p:cNvPr>
            <p:cNvSpPr/>
            <p:nvPr/>
          </p:nvSpPr>
          <p:spPr>
            <a:xfrm>
              <a:off x="1919090" y="4274626"/>
              <a:ext cx="2577959" cy="342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554247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9821443-DC12-F141-8EE3-366EA3878B23}"/>
              </a:ext>
            </a:extLst>
          </p:cNvPr>
          <p:cNvSpPr>
            <a:spLocks noGrp="1"/>
          </p:cNvSpPr>
          <p:nvPr>
            <p:ph type="title"/>
          </p:nvPr>
        </p:nvSpPr>
        <p:spPr/>
        <p:txBody>
          <a:bodyPr/>
          <a:lstStyle/>
          <a:p>
            <a:r>
              <a:rPr lang="en" altLang="zh-TW" dirty="0"/>
              <a:t>Row-Level Functions: Insert / Update</a:t>
            </a:r>
            <a:endParaRPr kumimoji="1" lang="zh-TW" altLang="en-US" b="1" dirty="0"/>
          </a:p>
        </p:txBody>
      </p:sp>
      <p:grpSp>
        <p:nvGrpSpPr>
          <p:cNvPr id="6" name="群組 5">
            <a:extLst>
              <a:ext uri="{FF2B5EF4-FFF2-40B4-BE49-F238E27FC236}">
                <a16:creationId xmlns:a16="http://schemas.microsoft.com/office/drawing/2014/main" id="{F0BADE29-DC11-BE43-A135-18F7EB754AF9}"/>
              </a:ext>
            </a:extLst>
          </p:cNvPr>
          <p:cNvGrpSpPr/>
          <p:nvPr/>
        </p:nvGrpSpPr>
        <p:grpSpPr>
          <a:xfrm>
            <a:off x="323850" y="1690688"/>
            <a:ext cx="11544300" cy="5041900"/>
            <a:chOff x="323850" y="1480344"/>
            <a:chExt cx="11544300" cy="5041900"/>
          </a:xfrm>
        </p:grpSpPr>
        <p:pic>
          <p:nvPicPr>
            <p:cNvPr id="2" name="圖片 1">
              <a:extLst>
                <a:ext uri="{FF2B5EF4-FFF2-40B4-BE49-F238E27FC236}">
                  <a16:creationId xmlns:a16="http://schemas.microsoft.com/office/drawing/2014/main" id="{F7933B49-A12D-1349-B214-9ACB83E5A109}"/>
                </a:ext>
              </a:extLst>
            </p:cNvPr>
            <p:cNvPicPr>
              <a:picLocks noChangeAspect="1"/>
            </p:cNvPicPr>
            <p:nvPr/>
          </p:nvPicPr>
          <p:blipFill>
            <a:blip r:embed="rId2"/>
            <a:stretch>
              <a:fillRect/>
            </a:stretch>
          </p:blipFill>
          <p:spPr>
            <a:xfrm>
              <a:off x="323850" y="1480344"/>
              <a:ext cx="11544300" cy="5041900"/>
            </a:xfrm>
            <a:prstGeom prst="rect">
              <a:avLst/>
            </a:prstGeom>
          </p:spPr>
        </p:pic>
        <p:sp>
          <p:nvSpPr>
            <p:cNvPr id="7" name="矩形 6">
              <a:extLst>
                <a:ext uri="{FF2B5EF4-FFF2-40B4-BE49-F238E27FC236}">
                  <a16:creationId xmlns:a16="http://schemas.microsoft.com/office/drawing/2014/main" id="{94EE20A8-48D5-7340-90BC-F94835CD717A}"/>
                </a:ext>
              </a:extLst>
            </p:cNvPr>
            <p:cNvSpPr/>
            <p:nvPr/>
          </p:nvSpPr>
          <p:spPr>
            <a:xfrm>
              <a:off x="1874119" y="1483281"/>
              <a:ext cx="2952714" cy="342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EFE73DBA-D1BD-1341-8E5C-C47143BB3CF4}"/>
                </a:ext>
              </a:extLst>
            </p:cNvPr>
            <p:cNvSpPr/>
            <p:nvPr/>
          </p:nvSpPr>
          <p:spPr>
            <a:xfrm>
              <a:off x="1874119" y="4103025"/>
              <a:ext cx="2952714" cy="342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pic>
        <p:nvPicPr>
          <p:cNvPr id="3" name="圖片 2">
            <a:extLst>
              <a:ext uri="{FF2B5EF4-FFF2-40B4-BE49-F238E27FC236}">
                <a16:creationId xmlns:a16="http://schemas.microsoft.com/office/drawing/2014/main" id="{27B2D3E7-BBE8-3C4B-90B0-42BA731545BD}"/>
              </a:ext>
            </a:extLst>
          </p:cNvPr>
          <p:cNvPicPr>
            <a:picLocks noChangeAspect="1"/>
          </p:cNvPicPr>
          <p:nvPr/>
        </p:nvPicPr>
        <p:blipFill>
          <a:blip r:embed="rId3"/>
          <a:stretch>
            <a:fillRect/>
          </a:stretch>
        </p:blipFill>
        <p:spPr>
          <a:xfrm>
            <a:off x="10915650" y="811213"/>
            <a:ext cx="952500" cy="647700"/>
          </a:xfrm>
          <a:prstGeom prst="rect">
            <a:avLst/>
          </a:prstGeom>
        </p:spPr>
      </p:pic>
      <p:sp>
        <p:nvSpPr>
          <p:cNvPr id="9" name="內容版面配置區 4">
            <a:extLst>
              <a:ext uri="{FF2B5EF4-FFF2-40B4-BE49-F238E27FC236}">
                <a16:creationId xmlns:a16="http://schemas.microsoft.com/office/drawing/2014/main" id="{6E905A9C-0F5F-F74E-8C1F-37689D5E43FF}"/>
              </a:ext>
            </a:extLst>
          </p:cNvPr>
          <p:cNvSpPr>
            <a:spLocks noGrp="1"/>
          </p:cNvSpPr>
          <p:nvPr>
            <p:ph idx="1"/>
          </p:nvPr>
        </p:nvSpPr>
        <p:spPr>
          <a:xfrm>
            <a:off x="838200" y="1328738"/>
            <a:ext cx="10515600" cy="4848225"/>
          </a:xfrm>
        </p:spPr>
        <p:txBody>
          <a:bodyPr>
            <a:normAutofit/>
          </a:bodyPr>
          <a:lstStyle/>
          <a:p>
            <a:r>
              <a:rPr kumimoji="1" lang="zh-TW" altLang="en-US" sz="2000" dirty="0"/>
              <a:t>但</a:t>
            </a:r>
            <a:r>
              <a:rPr kumimoji="1" lang="en-US" altLang="zh-TW" sz="2000" dirty="0"/>
              <a:t> non-primary key </a:t>
            </a:r>
            <a:r>
              <a:rPr kumimoji="1" lang="zh-CN" altLang="en-US" sz="2000" dirty="0"/>
              <a:t>都是</a:t>
            </a:r>
            <a:r>
              <a:rPr kumimoji="1" lang="en-US" altLang="zh-CN" sz="2000" dirty="0"/>
              <a:t> null </a:t>
            </a:r>
            <a:r>
              <a:rPr kumimoji="1" lang="zh-CN" altLang="en-US" sz="2000" dirty="0"/>
              <a:t>的時候</a:t>
            </a:r>
            <a:r>
              <a:rPr kumimoji="1" lang="en-US" altLang="zh-CN" sz="2000" dirty="0"/>
              <a:t>, update </a:t>
            </a:r>
            <a:r>
              <a:rPr kumimoji="1" lang="zh-CN" altLang="en-US" sz="2000" dirty="0"/>
              <a:t>的資料會消失</a:t>
            </a:r>
            <a:r>
              <a:rPr kumimoji="1" lang="en-US" altLang="zh-TW" sz="2000" dirty="0"/>
              <a:t>.</a:t>
            </a:r>
            <a:endParaRPr kumimoji="1" lang="zh-TW" altLang="en-US" sz="2000" dirty="0"/>
          </a:p>
        </p:txBody>
      </p:sp>
    </p:spTree>
    <p:extLst>
      <p:ext uri="{BB962C8B-B14F-4D97-AF65-F5344CB8AC3E}">
        <p14:creationId xmlns:p14="http://schemas.microsoft.com/office/powerpoint/2010/main" val="1507437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522179-AF96-FA47-B4BD-667455721B70}"/>
              </a:ext>
            </a:extLst>
          </p:cNvPr>
          <p:cNvSpPr>
            <a:spLocks noGrp="1"/>
          </p:cNvSpPr>
          <p:nvPr>
            <p:ph type="title"/>
          </p:nvPr>
        </p:nvSpPr>
        <p:spPr/>
        <p:txBody>
          <a:bodyPr/>
          <a:lstStyle/>
          <a:p>
            <a:r>
              <a:rPr lang="en" altLang="zh-TW" dirty="0"/>
              <a:t>Row-Level Functions: Insert / Update</a:t>
            </a:r>
            <a:endParaRPr kumimoji="1" lang="zh-TW" altLang="en-US" dirty="0"/>
          </a:p>
        </p:txBody>
      </p:sp>
      <p:sp>
        <p:nvSpPr>
          <p:cNvPr id="3" name="內容版面配置區 2">
            <a:extLst>
              <a:ext uri="{FF2B5EF4-FFF2-40B4-BE49-F238E27FC236}">
                <a16:creationId xmlns:a16="http://schemas.microsoft.com/office/drawing/2014/main" id="{E56DB135-BBF7-1746-8F29-A093AA272302}"/>
              </a:ext>
            </a:extLst>
          </p:cNvPr>
          <p:cNvSpPr>
            <a:spLocks noGrp="1"/>
          </p:cNvSpPr>
          <p:nvPr>
            <p:ph idx="1"/>
          </p:nvPr>
        </p:nvSpPr>
        <p:spPr/>
        <p:txBody>
          <a:bodyPr/>
          <a:lstStyle/>
          <a:p>
            <a:r>
              <a:rPr kumimoji="1" lang="en" altLang="zh-TW" dirty="0"/>
              <a:t>INSERT adds a row marker, while UPDATE does not. </a:t>
            </a:r>
          </a:p>
          <a:p>
            <a:r>
              <a:rPr lang="en" altLang="zh-TW" dirty="0"/>
              <a:t>The row marker makes a difference for rows in which all other cells are dead: a row shows up in a query if and only if there's at least one alive cell.</a:t>
            </a:r>
            <a:endParaRPr kumimoji="1" lang="en" altLang="zh-TW" dirty="0"/>
          </a:p>
          <a:p>
            <a:r>
              <a:rPr kumimoji="1" lang="en" altLang="zh-TW" dirty="0"/>
              <a:t>an UPDATE requests that individual cells of the row be added, but not that the row itself be added. However, an "INSERT" not only adds the cells, it also requests that the row be added (this is implemented via a "row marker"). So if later all the row's individual cells are deleted, an empty row remains behind.</a:t>
            </a:r>
            <a:endParaRPr kumimoji="1" lang="zh-TW" altLang="en-US" dirty="0"/>
          </a:p>
        </p:txBody>
      </p:sp>
    </p:spTree>
    <p:extLst>
      <p:ext uri="{BB962C8B-B14F-4D97-AF65-F5344CB8AC3E}">
        <p14:creationId xmlns:p14="http://schemas.microsoft.com/office/powerpoint/2010/main" val="447694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22216C-ECEF-F442-B16B-98C874A08266}"/>
              </a:ext>
            </a:extLst>
          </p:cNvPr>
          <p:cNvSpPr>
            <a:spLocks noGrp="1"/>
          </p:cNvSpPr>
          <p:nvPr>
            <p:ph type="title"/>
          </p:nvPr>
        </p:nvSpPr>
        <p:spPr/>
        <p:txBody>
          <a:bodyPr/>
          <a:lstStyle/>
          <a:p>
            <a:r>
              <a:rPr lang="en" altLang="zh-TW" dirty="0"/>
              <a:t>Row-Level Functions: </a:t>
            </a:r>
            <a:r>
              <a:rPr kumimoji="1" lang="en" altLang="zh-TW" dirty="0"/>
              <a:t>Delete / </a:t>
            </a:r>
            <a:r>
              <a:rPr lang="en" altLang="zh-TW" dirty="0"/>
              <a:t>Batch</a:t>
            </a:r>
            <a:endParaRPr kumimoji="1" lang="zh-TW" altLang="en-US" dirty="0"/>
          </a:p>
        </p:txBody>
      </p:sp>
      <p:sp>
        <p:nvSpPr>
          <p:cNvPr id="3" name="內容版面配置區 2">
            <a:extLst>
              <a:ext uri="{FF2B5EF4-FFF2-40B4-BE49-F238E27FC236}">
                <a16:creationId xmlns:a16="http://schemas.microsoft.com/office/drawing/2014/main" id="{C44D2CD1-DF76-C144-A152-0FEB615B9FB6}"/>
              </a:ext>
            </a:extLst>
          </p:cNvPr>
          <p:cNvSpPr>
            <a:spLocks noGrp="1"/>
          </p:cNvSpPr>
          <p:nvPr>
            <p:ph idx="1"/>
          </p:nvPr>
        </p:nvSpPr>
        <p:spPr/>
        <p:txBody>
          <a:bodyPr/>
          <a:lstStyle/>
          <a:p>
            <a:r>
              <a:rPr kumimoji="1" lang="en" altLang="zh-TW" dirty="0"/>
              <a:t>Delete</a:t>
            </a:r>
          </a:p>
          <a:p>
            <a:pPr lvl="1"/>
            <a:r>
              <a:rPr kumimoji="1" lang="en" altLang="zh-TW" dirty="0"/>
              <a:t>Ex. </a:t>
            </a:r>
            <a:r>
              <a:rPr kumimoji="1" lang="en" altLang="zh-TW" i="1" dirty="0"/>
              <a:t>DELETE FROM </a:t>
            </a:r>
            <a:r>
              <a:rPr kumimoji="1" lang="en" altLang="zh-TW" i="1" dirty="0" err="1"/>
              <a:t>NerdMovies</a:t>
            </a:r>
            <a:r>
              <a:rPr kumimoji="1" lang="en" altLang="zh-TW" i="1" dirty="0"/>
              <a:t> USING TIMESTAMP 1240003134 WHERE movie = 'Serenity';</a:t>
            </a:r>
            <a:endParaRPr kumimoji="1" lang="en-US" altLang="zh-TW" dirty="0"/>
          </a:p>
          <a:p>
            <a:r>
              <a:rPr kumimoji="1" lang="en-US" altLang="zh-TW" dirty="0"/>
              <a:t>Batch</a:t>
            </a:r>
          </a:p>
          <a:p>
            <a:pPr lvl="1"/>
            <a:r>
              <a:rPr lang="en" altLang="zh-TW" dirty="0"/>
              <a:t>Multiple INSERT, UPDATE and DELETE can be executed in a single statement.</a:t>
            </a:r>
          </a:p>
        </p:txBody>
      </p:sp>
      <p:pic>
        <p:nvPicPr>
          <p:cNvPr id="4" name="圖片 3">
            <a:extLst>
              <a:ext uri="{FF2B5EF4-FFF2-40B4-BE49-F238E27FC236}">
                <a16:creationId xmlns:a16="http://schemas.microsoft.com/office/drawing/2014/main" id="{F11F5316-D99A-BA4B-B49F-8ED1F3752F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6019" y="3956129"/>
            <a:ext cx="9249619" cy="2607492"/>
          </a:xfrm>
          <a:prstGeom prst="rect">
            <a:avLst/>
          </a:prstGeom>
        </p:spPr>
      </p:pic>
    </p:spTree>
    <p:extLst>
      <p:ext uri="{BB962C8B-B14F-4D97-AF65-F5344CB8AC3E}">
        <p14:creationId xmlns:p14="http://schemas.microsoft.com/office/powerpoint/2010/main" val="409875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6CEC3A-FB95-2F4B-A39B-18C9487B263F}"/>
              </a:ext>
            </a:extLst>
          </p:cNvPr>
          <p:cNvSpPr>
            <a:spLocks noGrp="1"/>
          </p:cNvSpPr>
          <p:nvPr>
            <p:ph type="title"/>
          </p:nvPr>
        </p:nvSpPr>
        <p:spPr/>
        <p:txBody>
          <a:bodyPr/>
          <a:lstStyle/>
          <a:p>
            <a:r>
              <a:rPr lang="en" altLang="zh-TW" dirty="0"/>
              <a:t>Data Types: Timestamps</a:t>
            </a:r>
            <a:endParaRPr kumimoji="1" lang="zh-TW" altLang="en-US" dirty="0"/>
          </a:p>
        </p:txBody>
      </p:sp>
      <p:sp>
        <p:nvSpPr>
          <p:cNvPr id="3" name="內容版面配置區 2">
            <a:extLst>
              <a:ext uri="{FF2B5EF4-FFF2-40B4-BE49-F238E27FC236}">
                <a16:creationId xmlns:a16="http://schemas.microsoft.com/office/drawing/2014/main" id="{047D4687-28A6-654A-967E-8A28CBC1128F}"/>
              </a:ext>
            </a:extLst>
          </p:cNvPr>
          <p:cNvSpPr>
            <a:spLocks noGrp="1"/>
          </p:cNvSpPr>
          <p:nvPr>
            <p:ph idx="1"/>
          </p:nvPr>
        </p:nvSpPr>
        <p:spPr/>
        <p:txBody>
          <a:bodyPr>
            <a:normAutofit/>
          </a:bodyPr>
          <a:lstStyle/>
          <a:p>
            <a:r>
              <a:rPr lang="en" altLang="zh-TW" sz="2400" dirty="0"/>
              <a:t>Types</a:t>
            </a:r>
          </a:p>
          <a:p>
            <a:pPr lvl="1"/>
            <a:r>
              <a:rPr lang="en" altLang="zh-TW" sz="1800" dirty="0"/>
              <a:t>Timestamp: can be input in CQL either using their value as an integer, or using a string that represents an </a:t>
            </a:r>
            <a:r>
              <a:rPr lang="en" altLang="zh-TW" sz="1800" dirty="0">
                <a:hlinkClick r:id="rId3"/>
              </a:rPr>
              <a:t>ISO 8601</a:t>
            </a:r>
            <a:r>
              <a:rPr lang="en" altLang="zh-TW" sz="1800" dirty="0"/>
              <a:t> date. Ex. Mar 2, 2011, at 04:05:00 AM, GMT: 1299038700000, or '2011-02-03 04:05+0000’, or '2011-02-03 04:05:00+0000’, or '2011-02-03 04:05:00.000+0000’…</a:t>
            </a:r>
          </a:p>
          <a:p>
            <a:pPr lvl="1" fontAlgn="base"/>
            <a:r>
              <a:rPr lang="en" altLang="zh-TW" sz="1800" dirty="0"/>
              <a:t>Date: the format should be “</a:t>
            </a:r>
            <a:r>
              <a:rPr lang="en" altLang="zh-TW" sz="1800" dirty="0" err="1"/>
              <a:t>yyyy</a:t>
            </a:r>
            <a:r>
              <a:rPr lang="en" altLang="zh-TW" sz="1800" dirty="0"/>
              <a:t>-mm-</a:t>
            </a:r>
            <a:r>
              <a:rPr lang="en" altLang="zh-TW" sz="1800" dirty="0" err="1"/>
              <a:t>dd</a:t>
            </a:r>
            <a:r>
              <a:rPr lang="en" altLang="zh-TW" sz="1800" dirty="0"/>
              <a:t>”</a:t>
            </a:r>
          </a:p>
          <a:p>
            <a:pPr fontAlgn="base"/>
            <a:r>
              <a:rPr lang="en" altLang="zh-TW" sz="2400" dirty="0"/>
              <a:t>CQL language: update with current time</a:t>
            </a:r>
          </a:p>
          <a:p>
            <a:pPr lvl="1" fontAlgn="base"/>
            <a:r>
              <a:rPr lang="en" altLang="zh-TW" sz="1800" dirty="0"/>
              <a:t>Timestamp: </a:t>
            </a:r>
            <a:r>
              <a:rPr lang="en" altLang="zh-TW" sz="1800" dirty="0" err="1"/>
              <a:t>toTimestamp</a:t>
            </a:r>
            <a:r>
              <a:rPr lang="en" altLang="zh-TW" sz="1800" dirty="0"/>
              <a:t>(now())</a:t>
            </a:r>
          </a:p>
          <a:p>
            <a:pPr lvl="1" fontAlgn="base"/>
            <a:r>
              <a:rPr lang="en" altLang="zh-TW" sz="1800" dirty="0"/>
              <a:t>Date: </a:t>
            </a:r>
            <a:r>
              <a:rPr lang="en" altLang="zh-TW" sz="1800" dirty="0" err="1"/>
              <a:t>dateof</a:t>
            </a:r>
            <a:r>
              <a:rPr lang="en" altLang="zh-TW" sz="1800" dirty="0"/>
              <a:t>(now())</a:t>
            </a:r>
          </a:p>
        </p:txBody>
      </p:sp>
      <p:grpSp>
        <p:nvGrpSpPr>
          <p:cNvPr id="9" name="群組 8">
            <a:extLst>
              <a:ext uri="{FF2B5EF4-FFF2-40B4-BE49-F238E27FC236}">
                <a16:creationId xmlns:a16="http://schemas.microsoft.com/office/drawing/2014/main" id="{8AC44C84-34FF-BC43-BBAF-EC0079B4D154}"/>
              </a:ext>
            </a:extLst>
          </p:cNvPr>
          <p:cNvGrpSpPr/>
          <p:nvPr/>
        </p:nvGrpSpPr>
        <p:grpSpPr>
          <a:xfrm>
            <a:off x="1602699" y="4435110"/>
            <a:ext cx="8510814" cy="2228017"/>
            <a:chOff x="1602699" y="4435110"/>
            <a:chExt cx="8510814" cy="2228017"/>
          </a:xfrm>
        </p:grpSpPr>
        <p:grpSp>
          <p:nvGrpSpPr>
            <p:cNvPr id="7" name="群組 6">
              <a:extLst>
                <a:ext uri="{FF2B5EF4-FFF2-40B4-BE49-F238E27FC236}">
                  <a16:creationId xmlns:a16="http://schemas.microsoft.com/office/drawing/2014/main" id="{745090FE-1FA6-E948-9382-0729BFCDA8B9}"/>
                </a:ext>
              </a:extLst>
            </p:cNvPr>
            <p:cNvGrpSpPr/>
            <p:nvPr/>
          </p:nvGrpSpPr>
          <p:grpSpPr>
            <a:xfrm>
              <a:off x="1602699" y="4435110"/>
              <a:ext cx="8510814" cy="2228017"/>
              <a:chOff x="1602699" y="4435110"/>
              <a:chExt cx="8510814" cy="2228017"/>
            </a:xfrm>
          </p:grpSpPr>
          <p:pic>
            <p:nvPicPr>
              <p:cNvPr id="5" name="圖片 4">
                <a:extLst>
                  <a:ext uri="{FF2B5EF4-FFF2-40B4-BE49-F238E27FC236}">
                    <a16:creationId xmlns:a16="http://schemas.microsoft.com/office/drawing/2014/main" id="{89634B92-2F53-1D43-B7B7-1E93555D5C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02699" y="4435110"/>
                <a:ext cx="8510814" cy="2228017"/>
              </a:xfrm>
              <a:prstGeom prst="rect">
                <a:avLst/>
              </a:prstGeom>
            </p:spPr>
          </p:pic>
          <p:sp>
            <p:nvSpPr>
              <p:cNvPr id="6" name="矩形 5">
                <a:extLst>
                  <a:ext uri="{FF2B5EF4-FFF2-40B4-BE49-F238E27FC236}">
                    <a16:creationId xmlns:a16="http://schemas.microsoft.com/office/drawing/2014/main" id="{9A29F5BD-D0E3-484B-8794-24561E854B30}"/>
                  </a:ext>
                </a:extLst>
              </p:cNvPr>
              <p:cNvSpPr/>
              <p:nvPr/>
            </p:nvSpPr>
            <p:spPr>
              <a:xfrm>
                <a:off x="6160957" y="4796852"/>
                <a:ext cx="1978702" cy="269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8" name="矩形 7">
              <a:extLst>
                <a:ext uri="{FF2B5EF4-FFF2-40B4-BE49-F238E27FC236}">
                  <a16:creationId xmlns:a16="http://schemas.microsoft.com/office/drawing/2014/main" id="{FCEF6796-53A0-2B42-8329-155DC2CE081F}"/>
                </a:ext>
              </a:extLst>
            </p:cNvPr>
            <p:cNvSpPr/>
            <p:nvPr/>
          </p:nvSpPr>
          <p:spPr>
            <a:xfrm>
              <a:off x="4004871" y="6042077"/>
              <a:ext cx="3220388" cy="269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85593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B21204-AD8D-C045-BB8A-880BED69C8EB}"/>
              </a:ext>
            </a:extLst>
          </p:cNvPr>
          <p:cNvSpPr>
            <a:spLocks noGrp="1"/>
          </p:cNvSpPr>
          <p:nvPr>
            <p:ph type="title"/>
          </p:nvPr>
        </p:nvSpPr>
        <p:spPr/>
        <p:txBody>
          <a:bodyPr/>
          <a:lstStyle/>
          <a:p>
            <a:r>
              <a:rPr lang="en" altLang="zh-TW" dirty="0"/>
              <a:t>Data Types: Counters</a:t>
            </a:r>
            <a:endParaRPr kumimoji="1" lang="zh-TW" altLang="en-US" dirty="0"/>
          </a:p>
        </p:txBody>
      </p:sp>
      <p:sp>
        <p:nvSpPr>
          <p:cNvPr id="3" name="內容版面配置區 2">
            <a:extLst>
              <a:ext uri="{FF2B5EF4-FFF2-40B4-BE49-F238E27FC236}">
                <a16:creationId xmlns:a16="http://schemas.microsoft.com/office/drawing/2014/main" id="{493EB311-0125-8F44-82F2-B70B490E6BAC}"/>
              </a:ext>
            </a:extLst>
          </p:cNvPr>
          <p:cNvSpPr>
            <a:spLocks noGrp="1"/>
          </p:cNvSpPr>
          <p:nvPr>
            <p:ph idx="1"/>
          </p:nvPr>
        </p:nvSpPr>
        <p:spPr/>
        <p:txBody>
          <a:bodyPr/>
          <a:lstStyle/>
          <a:p>
            <a:r>
              <a:rPr kumimoji="1" lang="en-US" altLang="zh-TW" dirty="0"/>
              <a:t>Record the user visited websites’ number</a:t>
            </a:r>
            <a:endParaRPr kumimoji="1" lang="zh-TW" altLang="en-US" dirty="0"/>
          </a:p>
        </p:txBody>
      </p:sp>
      <p:pic>
        <p:nvPicPr>
          <p:cNvPr id="5" name="圖片 4">
            <a:extLst>
              <a:ext uri="{FF2B5EF4-FFF2-40B4-BE49-F238E27FC236}">
                <a16:creationId xmlns:a16="http://schemas.microsoft.com/office/drawing/2014/main" id="{F5F78563-B299-3442-A685-42EED053C9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5835" y="2280173"/>
            <a:ext cx="8367909" cy="4367361"/>
          </a:xfrm>
          <a:prstGeom prst="rect">
            <a:avLst/>
          </a:prstGeom>
        </p:spPr>
      </p:pic>
    </p:spTree>
    <p:extLst>
      <p:ext uri="{BB962C8B-B14F-4D97-AF65-F5344CB8AC3E}">
        <p14:creationId xmlns:p14="http://schemas.microsoft.com/office/powerpoint/2010/main" val="3585574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2763F2-49D4-AA40-9308-E73859E6F3D0}"/>
              </a:ext>
            </a:extLst>
          </p:cNvPr>
          <p:cNvSpPr>
            <a:spLocks noGrp="1"/>
          </p:cNvSpPr>
          <p:nvPr>
            <p:ph type="title"/>
          </p:nvPr>
        </p:nvSpPr>
        <p:spPr/>
        <p:txBody>
          <a:bodyPr/>
          <a:lstStyle/>
          <a:p>
            <a:r>
              <a:rPr lang="en" altLang="zh-TW" dirty="0"/>
              <a:t>Data Types: Counters</a:t>
            </a:r>
            <a:r>
              <a:rPr lang="zh-TW" altLang="en-US" dirty="0"/>
              <a:t> </a:t>
            </a:r>
            <a:r>
              <a:rPr lang="en-US" altLang="zh-TW" dirty="0"/>
              <a:t>Limit</a:t>
            </a:r>
            <a:endParaRPr kumimoji="1" lang="zh-TW" altLang="en-US" dirty="0"/>
          </a:p>
        </p:txBody>
      </p:sp>
      <p:sp>
        <p:nvSpPr>
          <p:cNvPr id="3" name="內容版面配置區 2">
            <a:extLst>
              <a:ext uri="{FF2B5EF4-FFF2-40B4-BE49-F238E27FC236}">
                <a16:creationId xmlns:a16="http://schemas.microsoft.com/office/drawing/2014/main" id="{BA5C2944-7586-F043-8FE6-2146DFA1823E}"/>
              </a:ext>
            </a:extLst>
          </p:cNvPr>
          <p:cNvSpPr>
            <a:spLocks noGrp="1"/>
          </p:cNvSpPr>
          <p:nvPr>
            <p:ph idx="1"/>
          </p:nvPr>
        </p:nvSpPr>
        <p:spPr>
          <a:xfrm>
            <a:off x="838200" y="1825625"/>
            <a:ext cx="10515600" cy="4351338"/>
          </a:xfrm>
        </p:spPr>
        <p:txBody>
          <a:bodyPr>
            <a:normAutofit/>
          </a:bodyPr>
          <a:lstStyle/>
          <a:p>
            <a:pPr marL="342900" indent="-342900" fontAlgn="base">
              <a:buFont typeface="+mj-lt"/>
              <a:buAutoNum type="arabicPeriod"/>
            </a:pPr>
            <a:r>
              <a:rPr lang="en" altLang="zh-TW" sz="1800" dirty="0"/>
              <a:t>They cannot be used for columns part of the PRIMARY KEY of a table.</a:t>
            </a:r>
          </a:p>
          <a:p>
            <a:pPr marL="342900" indent="-342900" fontAlgn="base">
              <a:buFont typeface="+mj-lt"/>
              <a:buAutoNum type="arabicPeriod"/>
            </a:pPr>
            <a:r>
              <a:rPr lang="en" altLang="zh-TW" sz="1800" dirty="0"/>
              <a:t>A table that contains a counter can only contain counters. In other words, either all the columns of a table outside the PRIMARY KEY have the counter type, or none of them have it.</a:t>
            </a:r>
            <a:endParaRPr lang="en-US" altLang="zh-TW" sz="1800" dirty="0"/>
          </a:p>
          <a:p>
            <a:pPr lvl="1" fontAlgn="base"/>
            <a:r>
              <a:rPr lang="zh-TW" altLang="en-US" sz="1400" dirty="0"/>
              <a:t>非</a:t>
            </a:r>
            <a:r>
              <a:rPr lang="en-US" altLang="zh-TW" sz="1400" dirty="0"/>
              <a:t> </a:t>
            </a:r>
            <a:r>
              <a:rPr lang="en" altLang="zh-TW" sz="1400" dirty="0"/>
              <a:t>counter </a:t>
            </a:r>
            <a:r>
              <a:rPr lang="zh-TW" altLang="en-US" sz="1400" dirty="0"/>
              <a:t>須在主鍵，所以</a:t>
            </a:r>
            <a:r>
              <a:rPr lang="en-US" altLang="zh-TW" sz="1400" dirty="0"/>
              <a:t> </a:t>
            </a:r>
            <a:r>
              <a:rPr lang="en" altLang="zh-TW" sz="1400" dirty="0"/>
              <a:t>counter</a:t>
            </a:r>
            <a:r>
              <a:rPr lang="en-US" altLang="zh-TW" sz="1400" dirty="0"/>
              <a:t> table </a:t>
            </a:r>
            <a:r>
              <a:rPr lang="zh-TW" altLang="en-US" sz="1400" dirty="0"/>
              <a:t>只能用來做計數器，基本不能做別的事</a:t>
            </a:r>
            <a:endParaRPr lang="en-US" altLang="zh-TW" sz="1400" dirty="0"/>
          </a:p>
          <a:p>
            <a:pPr marL="342900" indent="-342900" fontAlgn="base">
              <a:buFont typeface="+mj-lt"/>
              <a:buAutoNum type="arabicPeriod"/>
            </a:pPr>
            <a:r>
              <a:rPr lang="zh-TW" altLang="en-US" sz="1800" dirty="0"/>
              <a:t>不能</a:t>
            </a:r>
            <a:r>
              <a:rPr lang="en-US" altLang="zh-TW" sz="1800" dirty="0"/>
              <a:t> </a:t>
            </a:r>
            <a:r>
              <a:rPr lang="en" altLang="zh-TW" sz="1800" dirty="0"/>
              <a:t>set </a:t>
            </a:r>
            <a:r>
              <a:rPr lang="en" altLang="zh-TW" sz="1800" dirty="0" err="1"/>
              <a:t>counter_value</a:t>
            </a:r>
            <a:r>
              <a:rPr lang="en" altLang="zh-TW" sz="1800" dirty="0"/>
              <a:t> = 10</a:t>
            </a:r>
            <a:r>
              <a:rPr lang="zh-TW" altLang="en" sz="1800" dirty="0"/>
              <a:t>，</a:t>
            </a:r>
            <a:r>
              <a:rPr lang="zh-TW" altLang="en-US" sz="1800" dirty="0"/>
              <a:t>可以</a:t>
            </a:r>
            <a:r>
              <a:rPr lang="en" altLang="zh-TW" sz="1800" dirty="0"/>
              <a:t>set </a:t>
            </a:r>
            <a:r>
              <a:rPr lang="en" altLang="zh-TW" sz="1800" dirty="0" err="1"/>
              <a:t>counter_value</a:t>
            </a:r>
            <a:r>
              <a:rPr lang="en" altLang="zh-TW" sz="1800" dirty="0"/>
              <a:t> = </a:t>
            </a:r>
            <a:r>
              <a:rPr lang="en" altLang="zh-TW" sz="1800" dirty="0" err="1"/>
              <a:t>counter_value</a:t>
            </a:r>
            <a:r>
              <a:rPr lang="en" altLang="zh-TW" sz="1800" dirty="0"/>
              <a:t> + 10</a:t>
            </a:r>
          </a:p>
          <a:p>
            <a:pPr marL="342900" indent="-342900" fontAlgn="base">
              <a:buFont typeface="+mj-lt"/>
              <a:buAutoNum type="arabicPeriod"/>
            </a:pPr>
            <a:r>
              <a:rPr lang="zh-TW" altLang="en-US" sz="1800" dirty="0"/>
              <a:t>想重置計數器</a:t>
            </a:r>
            <a:r>
              <a:rPr lang="zh-CN" altLang="en-US" sz="1800" dirty="0"/>
              <a:t>只能</a:t>
            </a:r>
            <a:r>
              <a:rPr lang="zh-TW" altLang="en-US" sz="1800" dirty="0"/>
              <a:t>讀取計數器的值，然後加上這個值的負數值</a:t>
            </a:r>
            <a:endParaRPr lang="en" altLang="zh-TW" sz="1800" dirty="0"/>
          </a:p>
          <a:p>
            <a:pPr marL="342900" indent="-342900" fontAlgn="base">
              <a:buFont typeface="+mj-lt"/>
              <a:buAutoNum type="arabicPeriod"/>
            </a:pPr>
            <a:r>
              <a:rPr lang="zh-TW" altLang="en-US" sz="1800" dirty="0"/>
              <a:t>如果遇到超時寫入失敗，重新發送請求，可能導致額外計數</a:t>
            </a:r>
            <a:endParaRPr lang="en-US" altLang="zh-TW" sz="1800" dirty="0"/>
          </a:p>
          <a:p>
            <a:pPr marL="342900" indent="-342900" fontAlgn="base">
              <a:buFont typeface="+mj-lt"/>
              <a:buAutoNum type="arabicPeriod"/>
            </a:pPr>
            <a:r>
              <a:rPr lang="en" altLang="zh-TW" sz="1800" dirty="0"/>
              <a:t>Cannot use “USING TTL”</a:t>
            </a:r>
          </a:p>
          <a:p>
            <a:pPr marL="342900" indent="-342900" fontAlgn="base">
              <a:buFont typeface="+mj-lt"/>
              <a:buAutoNum type="arabicPeriod"/>
            </a:pPr>
            <a:r>
              <a:rPr lang="en" altLang="zh-TW" sz="1800" dirty="0"/>
              <a:t>Cannot use “INSERT”</a:t>
            </a:r>
            <a:endParaRPr lang="en-US" altLang="zh-TW" sz="1800" dirty="0"/>
          </a:p>
        </p:txBody>
      </p:sp>
      <p:pic>
        <p:nvPicPr>
          <p:cNvPr id="4" name="圖片 3">
            <a:extLst>
              <a:ext uri="{FF2B5EF4-FFF2-40B4-BE49-F238E27FC236}">
                <a16:creationId xmlns:a16="http://schemas.microsoft.com/office/drawing/2014/main" id="{C1655DE4-400A-4548-BF42-C3834B2B4D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70167" y="5855335"/>
            <a:ext cx="7923612" cy="913130"/>
          </a:xfrm>
          <a:prstGeom prst="rect">
            <a:avLst/>
          </a:prstGeom>
        </p:spPr>
      </p:pic>
      <p:pic>
        <p:nvPicPr>
          <p:cNvPr id="5" name="圖片 4">
            <a:extLst>
              <a:ext uri="{FF2B5EF4-FFF2-40B4-BE49-F238E27FC236}">
                <a16:creationId xmlns:a16="http://schemas.microsoft.com/office/drawing/2014/main" id="{7571D0D0-4373-F346-A2E8-060F06F54B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70167" y="4512047"/>
            <a:ext cx="7350216" cy="1199101"/>
          </a:xfrm>
          <a:prstGeom prst="rect">
            <a:avLst/>
          </a:prstGeom>
        </p:spPr>
      </p:pic>
    </p:spTree>
    <p:extLst>
      <p:ext uri="{BB962C8B-B14F-4D97-AF65-F5344CB8AC3E}">
        <p14:creationId xmlns:p14="http://schemas.microsoft.com/office/powerpoint/2010/main" val="2958583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7AC8B3-1F70-D840-8E3F-739A1E8B4C33}"/>
              </a:ext>
            </a:extLst>
          </p:cNvPr>
          <p:cNvSpPr>
            <a:spLocks noGrp="1"/>
          </p:cNvSpPr>
          <p:nvPr>
            <p:ph type="title"/>
          </p:nvPr>
        </p:nvSpPr>
        <p:spPr/>
        <p:txBody>
          <a:bodyPr/>
          <a:lstStyle/>
          <a:p>
            <a:r>
              <a:rPr lang="en" altLang="zh-TW" dirty="0"/>
              <a:t>Data Types: Collections – Maps, Sets, Lists</a:t>
            </a:r>
          </a:p>
        </p:txBody>
      </p:sp>
      <p:sp>
        <p:nvSpPr>
          <p:cNvPr id="3" name="內容版面配置區 2">
            <a:extLst>
              <a:ext uri="{FF2B5EF4-FFF2-40B4-BE49-F238E27FC236}">
                <a16:creationId xmlns:a16="http://schemas.microsoft.com/office/drawing/2014/main" id="{49939C2D-3F1D-A946-9B3F-A0253C4BF4DD}"/>
              </a:ext>
            </a:extLst>
          </p:cNvPr>
          <p:cNvSpPr>
            <a:spLocks noGrp="1"/>
          </p:cNvSpPr>
          <p:nvPr>
            <p:ph idx="1"/>
          </p:nvPr>
        </p:nvSpPr>
        <p:spPr/>
        <p:txBody>
          <a:bodyPr/>
          <a:lstStyle/>
          <a:p>
            <a:r>
              <a:rPr lang="en" altLang="zh-TW" dirty="0"/>
              <a:t>Maps</a:t>
            </a:r>
            <a:endParaRPr kumimoji="1" lang="zh-TW" altLang="en-US" dirty="0"/>
          </a:p>
        </p:txBody>
      </p:sp>
      <p:grpSp>
        <p:nvGrpSpPr>
          <p:cNvPr id="7" name="群組 6">
            <a:extLst>
              <a:ext uri="{FF2B5EF4-FFF2-40B4-BE49-F238E27FC236}">
                <a16:creationId xmlns:a16="http://schemas.microsoft.com/office/drawing/2014/main" id="{916A7037-618F-E14C-A766-D4C3426B3CFF}"/>
              </a:ext>
            </a:extLst>
          </p:cNvPr>
          <p:cNvGrpSpPr/>
          <p:nvPr/>
        </p:nvGrpSpPr>
        <p:grpSpPr>
          <a:xfrm>
            <a:off x="838200" y="2365269"/>
            <a:ext cx="9262665" cy="3930312"/>
            <a:chOff x="1138003" y="2381588"/>
            <a:chExt cx="9262665" cy="3930312"/>
          </a:xfrm>
        </p:grpSpPr>
        <p:pic>
          <p:nvPicPr>
            <p:cNvPr id="4" name="圖片 3">
              <a:extLst>
                <a:ext uri="{FF2B5EF4-FFF2-40B4-BE49-F238E27FC236}">
                  <a16:creationId xmlns:a16="http://schemas.microsoft.com/office/drawing/2014/main" id="{079E7EC8-6A03-014C-BAF0-2E65774639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8003" y="2381588"/>
              <a:ext cx="9262665" cy="3930312"/>
            </a:xfrm>
            <a:prstGeom prst="rect">
              <a:avLst/>
            </a:prstGeom>
          </p:spPr>
        </p:pic>
        <p:sp>
          <p:nvSpPr>
            <p:cNvPr id="5" name="矩形 4">
              <a:extLst>
                <a:ext uri="{FF2B5EF4-FFF2-40B4-BE49-F238E27FC236}">
                  <a16:creationId xmlns:a16="http://schemas.microsoft.com/office/drawing/2014/main" id="{5D416D11-3CC2-4046-A157-D4A63ADAEA35}"/>
                </a:ext>
              </a:extLst>
            </p:cNvPr>
            <p:cNvSpPr/>
            <p:nvPr/>
          </p:nvSpPr>
          <p:spPr>
            <a:xfrm>
              <a:off x="7315200" y="5411449"/>
              <a:ext cx="3085468" cy="2998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矩形 5">
              <a:extLst>
                <a:ext uri="{FF2B5EF4-FFF2-40B4-BE49-F238E27FC236}">
                  <a16:creationId xmlns:a16="http://schemas.microsoft.com/office/drawing/2014/main" id="{92DE4FA0-A749-B342-BD4B-E7B811BF3EB2}"/>
                </a:ext>
              </a:extLst>
            </p:cNvPr>
            <p:cNvSpPr/>
            <p:nvPr/>
          </p:nvSpPr>
          <p:spPr>
            <a:xfrm>
              <a:off x="1138003" y="5606320"/>
              <a:ext cx="3344056" cy="3447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4149792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ABB118-CB23-4747-9A62-5E43B95BE525}"/>
              </a:ext>
            </a:extLst>
          </p:cNvPr>
          <p:cNvSpPr>
            <a:spLocks noGrp="1"/>
          </p:cNvSpPr>
          <p:nvPr>
            <p:ph type="title"/>
          </p:nvPr>
        </p:nvSpPr>
        <p:spPr/>
        <p:txBody>
          <a:bodyPr/>
          <a:lstStyle/>
          <a:p>
            <a:r>
              <a:rPr kumimoji="1" lang="en-US" altLang="zh-TW" dirty="0"/>
              <a:t>Table of Contents</a:t>
            </a:r>
            <a:endParaRPr kumimoji="1" lang="zh-TW" altLang="en-US" dirty="0"/>
          </a:p>
        </p:txBody>
      </p:sp>
      <p:sp>
        <p:nvSpPr>
          <p:cNvPr id="3" name="內容版面配置區 2">
            <a:extLst>
              <a:ext uri="{FF2B5EF4-FFF2-40B4-BE49-F238E27FC236}">
                <a16:creationId xmlns:a16="http://schemas.microsoft.com/office/drawing/2014/main" id="{5C82AFA1-A588-134E-A5BD-654B876985F8}"/>
              </a:ext>
            </a:extLst>
          </p:cNvPr>
          <p:cNvSpPr>
            <a:spLocks noGrp="1"/>
          </p:cNvSpPr>
          <p:nvPr>
            <p:ph idx="1"/>
          </p:nvPr>
        </p:nvSpPr>
        <p:spPr/>
        <p:txBody>
          <a:bodyPr>
            <a:normAutofit/>
          </a:bodyPr>
          <a:lstStyle/>
          <a:p>
            <a:r>
              <a:rPr lang="en" altLang="zh-TW" dirty="0" err="1"/>
              <a:t>Keyspace</a:t>
            </a:r>
            <a:r>
              <a:rPr lang="en" altLang="zh-TW" dirty="0"/>
              <a:t>-Level Functions</a:t>
            </a:r>
          </a:p>
          <a:p>
            <a:r>
              <a:rPr lang="en" altLang="zh-TW" dirty="0"/>
              <a:t>Table-Level Functions</a:t>
            </a:r>
          </a:p>
          <a:p>
            <a:r>
              <a:rPr lang="en" altLang="zh-TW" dirty="0"/>
              <a:t>Row-Level Functions</a:t>
            </a:r>
          </a:p>
          <a:p>
            <a:pPr lvl="1"/>
            <a:r>
              <a:rPr lang="en" altLang="zh-TW" dirty="0"/>
              <a:t>Select</a:t>
            </a:r>
          </a:p>
          <a:p>
            <a:pPr lvl="1"/>
            <a:r>
              <a:rPr lang="en" altLang="zh-TW" dirty="0"/>
              <a:t>Insert / Update</a:t>
            </a:r>
          </a:p>
          <a:p>
            <a:pPr lvl="1"/>
            <a:r>
              <a:rPr lang="en" altLang="zh-TW" dirty="0"/>
              <a:t>Delete / Batch</a:t>
            </a:r>
          </a:p>
          <a:p>
            <a:r>
              <a:rPr lang="en" altLang="zh-TW" dirty="0"/>
              <a:t>Data Types</a:t>
            </a:r>
          </a:p>
        </p:txBody>
      </p:sp>
    </p:spTree>
    <p:extLst>
      <p:ext uri="{BB962C8B-B14F-4D97-AF65-F5344CB8AC3E}">
        <p14:creationId xmlns:p14="http://schemas.microsoft.com/office/powerpoint/2010/main" val="1176019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EE48DD-4826-474D-BADC-5BEFB4E7B668}"/>
              </a:ext>
            </a:extLst>
          </p:cNvPr>
          <p:cNvSpPr>
            <a:spLocks noGrp="1"/>
          </p:cNvSpPr>
          <p:nvPr>
            <p:ph type="title"/>
          </p:nvPr>
        </p:nvSpPr>
        <p:spPr/>
        <p:txBody>
          <a:bodyPr/>
          <a:lstStyle/>
          <a:p>
            <a:r>
              <a:rPr lang="en" altLang="zh-TW" dirty="0"/>
              <a:t>Data Types: Collections – Maps, Sets, Lists</a:t>
            </a:r>
            <a:endParaRPr kumimoji="1" lang="zh-TW" altLang="en-US" dirty="0"/>
          </a:p>
        </p:txBody>
      </p:sp>
      <p:sp>
        <p:nvSpPr>
          <p:cNvPr id="3" name="內容版面配置區 2">
            <a:extLst>
              <a:ext uri="{FF2B5EF4-FFF2-40B4-BE49-F238E27FC236}">
                <a16:creationId xmlns:a16="http://schemas.microsoft.com/office/drawing/2014/main" id="{484A6138-900F-0E4E-AC07-1DC0A447727F}"/>
              </a:ext>
            </a:extLst>
          </p:cNvPr>
          <p:cNvSpPr>
            <a:spLocks noGrp="1"/>
          </p:cNvSpPr>
          <p:nvPr>
            <p:ph idx="1"/>
          </p:nvPr>
        </p:nvSpPr>
        <p:spPr/>
        <p:txBody>
          <a:bodyPr/>
          <a:lstStyle/>
          <a:p>
            <a:r>
              <a:rPr lang="en" altLang="zh-TW" dirty="0"/>
              <a:t>Maps: </a:t>
            </a:r>
            <a:r>
              <a:rPr kumimoji="1" lang="en-US" altLang="zh-TW" dirty="0"/>
              <a:t>By key update</a:t>
            </a:r>
            <a:endParaRPr kumimoji="1" lang="zh-TW" altLang="en-US" dirty="0"/>
          </a:p>
        </p:txBody>
      </p:sp>
      <p:grpSp>
        <p:nvGrpSpPr>
          <p:cNvPr id="9" name="群組 8">
            <a:extLst>
              <a:ext uri="{FF2B5EF4-FFF2-40B4-BE49-F238E27FC236}">
                <a16:creationId xmlns:a16="http://schemas.microsoft.com/office/drawing/2014/main" id="{B3365EA6-3172-5B44-AEE9-4F87905933E7}"/>
              </a:ext>
            </a:extLst>
          </p:cNvPr>
          <p:cNvGrpSpPr/>
          <p:nvPr/>
        </p:nvGrpSpPr>
        <p:grpSpPr>
          <a:xfrm>
            <a:off x="838200" y="2371842"/>
            <a:ext cx="9206970" cy="3258903"/>
            <a:chOff x="838200" y="2371842"/>
            <a:chExt cx="9206970" cy="3258903"/>
          </a:xfrm>
        </p:grpSpPr>
        <p:grpSp>
          <p:nvGrpSpPr>
            <p:cNvPr id="7" name="群組 6">
              <a:extLst>
                <a:ext uri="{FF2B5EF4-FFF2-40B4-BE49-F238E27FC236}">
                  <a16:creationId xmlns:a16="http://schemas.microsoft.com/office/drawing/2014/main" id="{B20FAAFA-2BEC-634B-BABD-E11FCA33E269}"/>
                </a:ext>
              </a:extLst>
            </p:cNvPr>
            <p:cNvGrpSpPr/>
            <p:nvPr/>
          </p:nvGrpSpPr>
          <p:grpSpPr>
            <a:xfrm>
              <a:off x="838200" y="2371842"/>
              <a:ext cx="9206970" cy="3258903"/>
              <a:chOff x="1010171" y="2572270"/>
              <a:chExt cx="9206970" cy="3258903"/>
            </a:xfrm>
          </p:grpSpPr>
          <p:pic>
            <p:nvPicPr>
              <p:cNvPr id="4" name="圖片 3">
                <a:extLst>
                  <a:ext uri="{FF2B5EF4-FFF2-40B4-BE49-F238E27FC236}">
                    <a16:creationId xmlns:a16="http://schemas.microsoft.com/office/drawing/2014/main" id="{2ED2E3BD-334C-A645-BDAF-D95C6CAD96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0171" y="2572270"/>
                <a:ext cx="9206970" cy="3258903"/>
              </a:xfrm>
              <a:prstGeom prst="rect">
                <a:avLst/>
              </a:prstGeom>
            </p:spPr>
          </p:pic>
          <p:sp>
            <p:nvSpPr>
              <p:cNvPr id="6" name="矩形 5">
                <a:extLst>
                  <a:ext uri="{FF2B5EF4-FFF2-40B4-BE49-F238E27FC236}">
                    <a16:creationId xmlns:a16="http://schemas.microsoft.com/office/drawing/2014/main" id="{3998172C-4F78-9640-9819-90D1547CAA57}"/>
                  </a:ext>
                </a:extLst>
              </p:cNvPr>
              <p:cNvSpPr/>
              <p:nvPr/>
            </p:nvSpPr>
            <p:spPr>
              <a:xfrm>
                <a:off x="3266606" y="4736892"/>
                <a:ext cx="915650" cy="239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8" name="矩形 7">
              <a:extLst>
                <a:ext uri="{FF2B5EF4-FFF2-40B4-BE49-F238E27FC236}">
                  <a16:creationId xmlns:a16="http://schemas.microsoft.com/office/drawing/2014/main" id="{89E9EA27-7B5B-1B4A-8F93-92F4DF7AD8BC}"/>
                </a:ext>
              </a:extLst>
            </p:cNvPr>
            <p:cNvSpPr/>
            <p:nvPr/>
          </p:nvSpPr>
          <p:spPr>
            <a:xfrm>
              <a:off x="6275047" y="2371842"/>
              <a:ext cx="3663431" cy="356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4224626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EE48DD-4826-474D-BADC-5BEFB4E7B668}"/>
              </a:ext>
            </a:extLst>
          </p:cNvPr>
          <p:cNvSpPr>
            <a:spLocks noGrp="1"/>
          </p:cNvSpPr>
          <p:nvPr>
            <p:ph type="title"/>
          </p:nvPr>
        </p:nvSpPr>
        <p:spPr/>
        <p:txBody>
          <a:bodyPr/>
          <a:lstStyle/>
          <a:p>
            <a:r>
              <a:rPr lang="en" altLang="zh-TW" dirty="0"/>
              <a:t>Data Types: Collections – Maps, Sets, Lists</a:t>
            </a:r>
            <a:endParaRPr kumimoji="1" lang="zh-TW" altLang="en-US" dirty="0"/>
          </a:p>
        </p:txBody>
      </p:sp>
      <p:sp>
        <p:nvSpPr>
          <p:cNvPr id="3" name="內容版面配置區 2">
            <a:extLst>
              <a:ext uri="{FF2B5EF4-FFF2-40B4-BE49-F238E27FC236}">
                <a16:creationId xmlns:a16="http://schemas.microsoft.com/office/drawing/2014/main" id="{484A6138-900F-0E4E-AC07-1DC0A447727F}"/>
              </a:ext>
            </a:extLst>
          </p:cNvPr>
          <p:cNvSpPr>
            <a:spLocks noGrp="1"/>
          </p:cNvSpPr>
          <p:nvPr>
            <p:ph idx="1"/>
          </p:nvPr>
        </p:nvSpPr>
        <p:spPr/>
        <p:txBody>
          <a:bodyPr/>
          <a:lstStyle/>
          <a:p>
            <a:r>
              <a:rPr lang="en" altLang="zh-TW" dirty="0"/>
              <a:t>Maps: </a:t>
            </a:r>
            <a:r>
              <a:rPr kumimoji="1" lang="en-US" altLang="zh-TW" dirty="0"/>
              <a:t>Add or delete key-value pairs by “+” or “-”.</a:t>
            </a:r>
            <a:endParaRPr kumimoji="1" lang="zh-TW" altLang="en-US" dirty="0"/>
          </a:p>
        </p:txBody>
      </p:sp>
      <p:grpSp>
        <p:nvGrpSpPr>
          <p:cNvPr id="12" name="群組 11">
            <a:extLst>
              <a:ext uri="{FF2B5EF4-FFF2-40B4-BE49-F238E27FC236}">
                <a16:creationId xmlns:a16="http://schemas.microsoft.com/office/drawing/2014/main" id="{280B45EB-6DA0-164C-ACCE-73A8232A0EB6}"/>
              </a:ext>
            </a:extLst>
          </p:cNvPr>
          <p:cNvGrpSpPr/>
          <p:nvPr/>
        </p:nvGrpSpPr>
        <p:grpSpPr>
          <a:xfrm>
            <a:off x="838199" y="2285059"/>
            <a:ext cx="9310141" cy="3271752"/>
            <a:chOff x="838199" y="2285059"/>
            <a:chExt cx="9310141" cy="3271752"/>
          </a:xfrm>
        </p:grpSpPr>
        <p:grpSp>
          <p:nvGrpSpPr>
            <p:cNvPr id="8" name="群組 7">
              <a:extLst>
                <a:ext uri="{FF2B5EF4-FFF2-40B4-BE49-F238E27FC236}">
                  <a16:creationId xmlns:a16="http://schemas.microsoft.com/office/drawing/2014/main" id="{54C5C082-5217-0747-8507-DD6B7D66AC46}"/>
                </a:ext>
              </a:extLst>
            </p:cNvPr>
            <p:cNvGrpSpPr/>
            <p:nvPr/>
          </p:nvGrpSpPr>
          <p:grpSpPr>
            <a:xfrm>
              <a:off x="838199" y="2285059"/>
              <a:ext cx="9310141" cy="3271752"/>
              <a:chOff x="989015" y="3231498"/>
              <a:chExt cx="9533686" cy="3350309"/>
            </a:xfrm>
          </p:grpSpPr>
          <p:pic>
            <p:nvPicPr>
              <p:cNvPr id="6" name="圖片 5">
                <a:extLst>
                  <a:ext uri="{FF2B5EF4-FFF2-40B4-BE49-F238E27FC236}">
                    <a16:creationId xmlns:a16="http://schemas.microsoft.com/office/drawing/2014/main" id="{2A2C3A42-C459-E641-B8CF-C8522C8B16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9015" y="3231498"/>
                <a:ext cx="9533686" cy="3350309"/>
              </a:xfrm>
              <a:prstGeom prst="rect">
                <a:avLst/>
              </a:prstGeom>
            </p:spPr>
          </p:pic>
          <p:sp>
            <p:nvSpPr>
              <p:cNvPr id="7" name="矩形 6">
                <a:extLst>
                  <a:ext uri="{FF2B5EF4-FFF2-40B4-BE49-F238E27FC236}">
                    <a16:creationId xmlns:a16="http://schemas.microsoft.com/office/drawing/2014/main" id="{2C5E202A-48F5-D045-8B5D-607F12B6D3BE}"/>
                  </a:ext>
                </a:extLst>
              </p:cNvPr>
              <p:cNvSpPr/>
              <p:nvPr/>
            </p:nvSpPr>
            <p:spPr>
              <a:xfrm>
                <a:off x="7348248" y="5204106"/>
                <a:ext cx="1665160" cy="359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0" name="矩形 9">
              <a:extLst>
                <a:ext uri="{FF2B5EF4-FFF2-40B4-BE49-F238E27FC236}">
                  <a16:creationId xmlns:a16="http://schemas.microsoft.com/office/drawing/2014/main" id="{3ACDEDBB-EB8B-C144-868F-F3421CBE61C6}"/>
                </a:ext>
              </a:extLst>
            </p:cNvPr>
            <p:cNvSpPr/>
            <p:nvPr/>
          </p:nvSpPr>
          <p:spPr>
            <a:xfrm>
              <a:off x="6289177" y="2285059"/>
              <a:ext cx="3859163" cy="3831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矩形 10">
              <a:extLst>
                <a:ext uri="{FF2B5EF4-FFF2-40B4-BE49-F238E27FC236}">
                  <a16:creationId xmlns:a16="http://schemas.microsoft.com/office/drawing/2014/main" id="{99B43CD2-6FA2-DC42-8119-4181E9A09950}"/>
                </a:ext>
              </a:extLst>
            </p:cNvPr>
            <p:cNvSpPr/>
            <p:nvPr/>
          </p:nvSpPr>
          <p:spPr>
            <a:xfrm>
              <a:off x="838199" y="2451437"/>
              <a:ext cx="1170484" cy="321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974968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45C0CB-1657-1C45-AF4D-3A6FC316A457}"/>
              </a:ext>
            </a:extLst>
          </p:cNvPr>
          <p:cNvSpPr>
            <a:spLocks noGrp="1"/>
          </p:cNvSpPr>
          <p:nvPr>
            <p:ph type="title"/>
          </p:nvPr>
        </p:nvSpPr>
        <p:spPr/>
        <p:txBody>
          <a:bodyPr/>
          <a:lstStyle/>
          <a:p>
            <a:r>
              <a:rPr lang="en" altLang="zh-TW" dirty="0"/>
              <a:t>Data Types: Collections – Maps, Sets, Lists</a:t>
            </a:r>
            <a:endParaRPr kumimoji="1" lang="zh-TW" altLang="en-US" dirty="0"/>
          </a:p>
        </p:txBody>
      </p:sp>
      <p:sp>
        <p:nvSpPr>
          <p:cNvPr id="3" name="內容版面配置區 2">
            <a:extLst>
              <a:ext uri="{FF2B5EF4-FFF2-40B4-BE49-F238E27FC236}">
                <a16:creationId xmlns:a16="http://schemas.microsoft.com/office/drawing/2014/main" id="{98DB3CFC-1E7B-1B4A-B80B-72C4DFF83980}"/>
              </a:ext>
            </a:extLst>
          </p:cNvPr>
          <p:cNvSpPr>
            <a:spLocks noGrp="1"/>
          </p:cNvSpPr>
          <p:nvPr>
            <p:ph idx="1"/>
          </p:nvPr>
        </p:nvSpPr>
        <p:spPr/>
        <p:txBody>
          <a:bodyPr/>
          <a:lstStyle/>
          <a:p>
            <a:r>
              <a:rPr lang="en" altLang="zh-TW" dirty="0"/>
              <a:t>Maps: </a:t>
            </a:r>
            <a:r>
              <a:rPr kumimoji="1" lang="en-US" altLang="zh-TW" dirty="0"/>
              <a:t>Another delete key-value pairs’ way</a:t>
            </a:r>
            <a:endParaRPr kumimoji="1" lang="zh-TW" altLang="en-US" dirty="0"/>
          </a:p>
        </p:txBody>
      </p:sp>
      <p:grpSp>
        <p:nvGrpSpPr>
          <p:cNvPr id="6" name="群組 5">
            <a:extLst>
              <a:ext uri="{FF2B5EF4-FFF2-40B4-BE49-F238E27FC236}">
                <a16:creationId xmlns:a16="http://schemas.microsoft.com/office/drawing/2014/main" id="{D22EDBC7-49DE-EE4E-8994-4F4C98BA498A}"/>
              </a:ext>
            </a:extLst>
          </p:cNvPr>
          <p:cNvGrpSpPr/>
          <p:nvPr/>
        </p:nvGrpSpPr>
        <p:grpSpPr>
          <a:xfrm>
            <a:off x="838199" y="2357165"/>
            <a:ext cx="9714875" cy="3563950"/>
            <a:chOff x="838200" y="2357165"/>
            <a:chExt cx="9010338" cy="3222757"/>
          </a:xfrm>
        </p:grpSpPr>
        <p:pic>
          <p:nvPicPr>
            <p:cNvPr id="4" name="圖片 3">
              <a:extLst>
                <a:ext uri="{FF2B5EF4-FFF2-40B4-BE49-F238E27FC236}">
                  <a16:creationId xmlns:a16="http://schemas.microsoft.com/office/drawing/2014/main" id="{64E9018E-8B3C-8B4D-A939-C94631448386}"/>
                </a:ext>
              </a:extLst>
            </p:cNvPr>
            <p:cNvPicPr>
              <a:picLocks noChangeAspect="1"/>
            </p:cNvPicPr>
            <p:nvPr/>
          </p:nvPicPr>
          <p:blipFill>
            <a:blip r:embed="rId2"/>
            <a:stretch>
              <a:fillRect/>
            </a:stretch>
          </p:blipFill>
          <p:spPr>
            <a:xfrm>
              <a:off x="838200" y="2357165"/>
              <a:ext cx="9010338" cy="3222757"/>
            </a:xfrm>
            <a:prstGeom prst="rect">
              <a:avLst/>
            </a:prstGeom>
          </p:spPr>
        </p:pic>
        <p:sp>
          <p:nvSpPr>
            <p:cNvPr id="5" name="矩形 4">
              <a:extLst>
                <a:ext uri="{FF2B5EF4-FFF2-40B4-BE49-F238E27FC236}">
                  <a16:creationId xmlns:a16="http://schemas.microsoft.com/office/drawing/2014/main" id="{7D590C4C-3664-624D-9397-3FD3E99EE6BF}"/>
                </a:ext>
              </a:extLst>
            </p:cNvPr>
            <p:cNvSpPr/>
            <p:nvPr/>
          </p:nvSpPr>
          <p:spPr>
            <a:xfrm>
              <a:off x="2931381" y="2357165"/>
              <a:ext cx="2929773" cy="311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032747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5CC4F7-79A1-194E-B1C9-6E8524AA491E}"/>
              </a:ext>
            </a:extLst>
          </p:cNvPr>
          <p:cNvSpPr>
            <a:spLocks noGrp="1"/>
          </p:cNvSpPr>
          <p:nvPr>
            <p:ph type="title"/>
          </p:nvPr>
        </p:nvSpPr>
        <p:spPr/>
        <p:txBody>
          <a:bodyPr/>
          <a:lstStyle/>
          <a:p>
            <a:r>
              <a:rPr lang="en" altLang="zh-TW" dirty="0"/>
              <a:t>Data Types: Collections – Maps, Sets, Lists</a:t>
            </a:r>
            <a:endParaRPr kumimoji="1" lang="zh-TW" altLang="en-US" dirty="0"/>
          </a:p>
        </p:txBody>
      </p:sp>
      <p:sp>
        <p:nvSpPr>
          <p:cNvPr id="3" name="內容版面配置區 2">
            <a:extLst>
              <a:ext uri="{FF2B5EF4-FFF2-40B4-BE49-F238E27FC236}">
                <a16:creationId xmlns:a16="http://schemas.microsoft.com/office/drawing/2014/main" id="{C6112FC5-DD26-DE47-9B51-763293B8D69A}"/>
              </a:ext>
            </a:extLst>
          </p:cNvPr>
          <p:cNvSpPr>
            <a:spLocks noGrp="1"/>
          </p:cNvSpPr>
          <p:nvPr>
            <p:ph idx="1"/>
          </p:nvPr>
        </p:nvSpPr>
        <p:spPr/>
        <p:txBody>
          <a:bodyPr/>
          <a:lstStyle/>
          <a:p>
            <a:r>
              <a:rPr lang="en" altLang="zh-TW" dirty="0"/>
              <a:t>Sets: </a:t>
            </a:r>
            <a:r>
              <a:rPr kumimoji="1" lang="en-US" altLang="zh-TW" dirty="0"/>
              <a:t>Add or delete key-value pairs by “+” or “-”.</a:t>
            </a:r>
            <a:endParaRPr kumimoji="1" lang="zh-TW" altLang="en-US" dirty="0"/>
          </a:p>
          <a:p>
            <a:r>
              <a:rPr lang="en" altLang="zh-TW" dirty="0"/>
              <a:t> </a:t>
            </a:r>
            <a:endParaRPr kumimoji="1" lang="zh-TW" altLang="en-US" dirty="0"/>
          </a:p>
        </p:txBody>
      </p:sp>
      <p:grpSp>
        <p:nvGrpSpPr>
          <p:cNvPr id="6" name="群組 5">
            <a:extLst>
              <a:ext uri="{FF2B5EF4-FFF2-40B4-BE49-F238E27FC236}">
                <a16:creationId xmlns:a16="http://schemas.microsoft.com/office/drawing/2014/main" id="{48D7C916-74BF-5B47-9B86-9024E52B520E}"/>
              </a:ext>
            </a:extLst>
          </p:cNvPr>
          <p:cNvGrpSpPr/>
          <p:nvPr/>
        </p:nvGrpSpPr>
        <p:grpSpPr>
          <a:xfrm>
            <a:off x="838200" y="2276695"/>
            <a:ext cx="10382148" cy="4438898"/>
            <a:chOff x="838200" y="2276695"/>
            <a:chExt cx="10382148" cy="4438898"/>
          </a:xfrm>
        </p:grpSpPr>
        <p:pic>
          <p:nvPicPr>
            <p:cNvPr id="4" name="圖片 3">
              <a:extLst>
                <a:ext uri="{FF2B5EF4-FFF2-40B4-BE49-F238E27FC236}">
                  <a16:creationId xmlns:a16="http://schemas.microsoft.com/office/drawing/2014/main" id="{7B55D565-5CBE-F146-A064-842978AA29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2276695"/>
              <a:ext cx="10382148" cy="4438898"/>
            </a:xfrm>
            <a:prstGeom prst="rect">
              <a:avLst/>
            </a:prstGeom>
          </p:spPr>
        </p:pic>
        <p:sp>
          <p:nvSpPr>
            <p:cNvPr id="5" name="矩形 4">
              <a:extLst>
                <a:ext uri="{FF2B5EF4-FFF2-40B4-BE49-F238E27FC236}">
                  <a16:creationId xmlns:a16="http://schemas.microsoft.com/office/drawing/2014/main" id="{321D053C-9E22-5E41-B08F-C1237FC8ACE7}"/>
                </a:ext>
              </a:extLst>
            </p:cNvPr>
            <p:cNvSpPr/>
            <p:nvPr/>
          </p:nvSpPr>
          <p:spPr>
            <a:xfrm>
              <a:off x="6287953" y="4193382"/>
              <a:ext cx="3500623" cy="3486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592733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5CC4F7-79A1-194E-B1C9-6E8524AA491E}"/>
              </a:ext>
            </a:extLst>
          </p:cNvPr>
          <p:cNvSpPr>
            <a:spLocks noGrp="1"/>
          </p:cNvSpPr>
          <p:nvPr>
            <p:ph type="title"/>
          </p:nvPr>
        </p:nvSpPr>
        <p:spPr/>
        <p:txBody>
          <a:bodyPr/>
          <a:lstStyle/>
          <a:p>
            <a:r>
              <a:rPr lang="en" altLang="zh-TW" dirty="0"/>
              <a:t>Data Types: Collections – Maps, Sets, Lists</a:t>
            </a:r>
            <a:endParaRPr kumimoji="1" lang="zh-TW" altLang="en-US" dirty="0"/>
          </a:p>
        </p:txBody>
      </p:sp>
      <p:sp>
        <p:nvSpPr>
          <p:cNvPr id="3" name="內容版面配置區 2">
            <a:extLst>
              <a:ext uri="{FF2B5EF4-FFF2-40B4-BE49-F238E27FC236}">
                <a16:creationId xmlns:a16="http://schemas.microsoft.com/office/drawing/2014/main" id="{C6112FC5-DD26-DE47-9B51-763293B8D69A}"/>
              </a:ext>
            </a:extLst>
          </p:cNvPr>
          <p:cNvSpPr>
            <a:spLocks noGrp="1"/>
          </p:cNvSpPr>
          <p:nvPr>
            <p:ph idx="1"/>
          </p:nvPr>
        </p:nvSpPr>
        <p:spPr/>
        <p:txBody>
          <a:bodyPr>
            <a:normAutofit/>
          </a:bodyPr>
          <a:lstStyle/>
          <a:p>
            <a:r>
              <a:rPr lang="en" altLang="zh-TW" sz="1800" dirty="0"/>
              <a:t>Lists: </a:t>
            </a:r>
            <a:r>
              <a:rPr lang="zh-CN" altLang="en-US" sz="1800" dirty="0"/>
              <a:t>比起全部一起</a:t>
            </a:r>
            <a:r>
              <a:rPr lang="zh-TW" altLang="en-US" sz="1800" dirty="0"/>
              <a:t> </a:t>
            </a:r>
            <a:r>
              <a:rPr lang="en-US" altLang="zh-TW" sz="1800" dirty="0"/>
              <a:t>update, </a:t>
            </a:r>
            <a:r>
              <a:rPr lang="zh-CN" altLang="en-US" sz="1800" dirty="0"/>
              <a:t>用</a:t>
            </a:r>
            <a:r>
              <a:rPr lang="zh-TW" altLang="en-US" sz="1800" dirty="0"/>
              <a:t> </a:t>
            </a:r>
            <a:r>
              <a:rPr lang="en-US" altLang="zh-TW" sz="1800" dirty="0"/>
              <a:t>position </a:t>
            </a:r>
            <a:r>
              <a:rPr lang="zh-CN" altLang="en-US" sz="1800" dirty="0"/>
              <a:t>的方式</a:t>
            </a:r>
            <a:r>
              <a:rPr lang="en-US" altLang="zh-CN" sz="1800" dirty="0"/>
              <a:t> update performance </a:t>
            </a:r>
            <a:r>
              <a:rPr lang="zh-CN" altLang="en-US" sz="1800" dirty="0"/>
              <a:t>會比較不好</a:t>
            </a:r>
            <a:r>
              <a:rPr lang="en-US" altLang="zh-CN" sz="1800" dirty="0"/>
              <a:t>.</a:t>
            </a:r>
            <a:endParaRPr lang="en" altLang="zh-TW" sz="1800" dirty="0"/>
          </a:p>
          <a:p>
            <a:pPr lvl="1"/>
            <a:r>
              <a:rPr lang="en" altLang="zh-TW" sz="1600" dirty="0"/>
              <a:t>Setting and removing an element by position and removing </a:t>
            </a:r>
            <a:r>
              <a:rPr lang="en" altLang="zh-TW" sz="1600" dirty="0" err="1"/>
              <a:t>occurences</a:t>
            </a:r>
            <a:r>
              <a:rPr lang="en" altLang="zh-TW" sz="1600" dirty="0"/>
              <a:t> of particular values incur an internal </a:t>
            </a:r>
            <a:r>
              <a:rPr lang="en" altLang="zh-TW" sz="1600" i="1" dirty="0"/>
              <a:t>read-before-write</a:t>
            </a:r>
            <a:r>
              <a:rPr lang="en" altLang="zh-TW" sz="1600" dirty="0"/>
              <a:t>. These operations will run slowly and use more resources than usual updates (with the exclusion of conditional write that have their own cost).</a:t>
            </a:r>
            <a:endParaRPr kumimoji="1" lang="zh-TW" altLang="en-US" sz="1600" dirty="0"/>
          </a:p>
        </p:txBody>
      </p:sp>
      <p:grpSp>
        <p:nvGrpSpPr>
          <p:cNvPr id="9" name="群組 8">
            <a:extLst>
              <a:ext uri="{FF2B5EF4-FFF2-40B4-BE49-F238E27FC236}">
                <a16:creationId xmlns:a16="http://schemas.microsoft.com/office/drawing/2014/main" id="{81B6E7D2-7EA3-414E-B336-E5223D775599}"/>
              </a:ext>
            </a:extLst>
          </p:cNvPr>
          <p:cNvGrpSpPr/>
          <p:nvPr/>
        </p:nvGrpSpPr>
        <p:grpSpPr>
          <a:xfrm>
            <a:off x="838201" y="2828780"/>
            <a:ext cx="9220200" cy="3923289"/>
            <a:chOff x="838200" y="2289136"/>
            <a:chExt cx="10374443" cy="4414431"/>
          </a:xfrm>
        </p:grpSpPr>
        <p:pic>
          <p:nvPicPr>
            <p:cNvPr id="7" name="圖片 6">
              <a:extLst>
                <a:ext uri="{FF2B5EF4-FFF2-40B4-BE49-F238E27FC236}">
                  <a16:creationId xmlns:a16="http://schemas.microsoft.com/office/drawing/2014/main" id="{84FF9230-D85A-DA46-A921-41AFBE1BAC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2289136"/>
              <a:ext cx="10374443" cy="4414431"/>
            </a:xfrm>
            <a:prstGeom prst="rect">
              <a:avLst/>
            </a:prstGeom>
          </p:spPr>
        </p:pic>
        <p:sp>
          <p:nvSpPr>
            <p:cNvPr id="8" name="矩形 7">
              <a:extLst>
                <a:ext uri="{FF2B5EF4-FFF2-40B4-BE49-F238E27FC236}">
                  <a16:creationId xmlns:a16="http://schemas.microsoft.com/office/drawing/2014/main" id="{A36281C6-799A-3A49-B3B6-3A4F99F4EE9B}"/>
                </a:ext>
              </a:extLst>
            </p:cNvPr>
            <p:cNvSpPr/>
            <p:nvPr/>
          </p:nvSpPr>
          <p:spPr>
            <a:xfrm>
              <a:off x="6287953" y="4193382"/>
              <a:ext cx="2136519" cy="3486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107671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A95973-48A3-EC44-A6DB-AF44F55652C8}"/>
              </a:ext>
            </a:extLst>
          </p:cNvPr>
          <p:cNvSpPr>
            <a:spLocks noGrp="1"/>
          </p:cNvSpPr>
          <p:nvPr>
            <p:ph type="title"/>
          </p:nvPr>
        </p:nvSpPr>
        <p:spPr/>
        <p:txBody>
          <a:bodyPr/>
          <a:lstStyle/>
          <a:p>
            <a:r>
              <a:rPr lang="en" altLang="zh-TW" dirty="0"/>
              <a:t>Data Types: UDT (User-Defined Types)</a:t>
            </a:r>
            <a:endParaRPr kumimoji="1" lang="zh-TW" altLang="en-US" dirty="0"/>
          </a:p>
        </p:txBody>
      </p:sp>
      <p:sp>
        <p:nvSpPr>
          <p:cNvPr id="3" name="內容版面配置區 2">
            <a:extLst>
              <a:ext uri="{FF2B5EF4-FFF2-40B4-BE49-F238E27FC236}">
                <a16:creationId xmlns:a16="http://schemas.microsoft.com/office/drawing/2014/main" id="{A33C6DEA-C417-4744-9D7D-EBA70E9D22CD}"/>
              </a:ext>
            </a:extLst>
          </p:cNvPr>
          <p:cNvSpPr>
            <a:spLocks noGrp="1"/>
          </p:cNvSpPr>
          <p:nvPr>
            <p:ph idx="1"/>
          </p:nvPr>
        </p:nvSpPr>
        <p:spPr/>
        <p:txBody>
          <a:bodyPr>
            <a:normAutofit/>
          </a:bodyPr>
          <a:lstStyle/>
          <a:p>
            <a:r>
              <a:rPr kumimoji="1" lang="en" altLang="zh-TW" sz="2000" dirty="0"/>
              <a:t>CREATE TYPE phone (</a:t>
            </a:r>
            <a:r>
              <a:rPr kumimoji="1" lang="en" altLang="zh-TW" sz="2000" dirty="0" err="1"/>
              <a:t>country_code</a:t>
            </a:r>
            <a:r>
              <a:rPr kumimoji="1" lang="en" altLang="zh-TW" sz="2000" dirty="0"/>
              <a:t> </a:t>
            </a:r>
            <a:r>
              <a:rPr kumimoji="1" lang="en" altLang="zh-TW" sz="2000" dirty="0" err="1"/>
              <a:t>int</a:t>
            </a:r>
            <a:r>
              <a:rPr kumimoji="1" lang="en" altLang="zh-TW" sz="2000" dirty="0"/>
              <a:t>, number text);</a:t>
            </a:r>
          </a:p>
          <a:p>
            <a:r>
              <a:rPr kumimoji="1" lang="en" altLang="zh-TW" sz="2000" dirty="0"/>
              <a:t>ALTER TABLE </a:t>
            </a:r>
            <a:r>
              <a:rPr kumimoji="1" lang="en" altLang="zh-TW" sz="2000" dirty="0" err="1"/>
              <a:t>test_keyspace.test_table</a:t>
            </a:r>
            <a:r>
              <a:rPr kumimoji="1" lang="en" altLang="zh-TW" sz="2000" dirty="0"/>
              <a:t> ADD </a:t>
            </a:r>
            <a:r>
              <a:rPr kumimoji="1" lang="en" altLang="zh-TW" sz="2000" dirty="0" err="1"/>
              <a:t>contactinfo</a:t>
            </a:r>
            <a:r>
              <a:rPr kumimoji="1" lang="en" altLang="zh-TW" sz="2000" dirty="0"/>
              <a:t> phone;</a:t>
            </a:r>
          </a:p>
          <a:p>
            <a:r>
              <a:rPr kumimoji="1" lang="en" altLang="zh-TW" sz="2000" dirty="0"/>
              <a:t>UPDATE </a:t>
            </a:r>
            <a:r>
              <a:rPr kumimoji="1" lang="en" altLang="zh-TW" sz="2000" dirty="0" err="1"/>
              <a:t>test_keyspace.test_table</a:t>
            </a:r>
            <a:r>
              <a:rPr kumimoji="1" lang="en" altLang="zh-TW" sz="2000" dirty="0"/>
              <a:t> SET </a:t>
            </a:r>
            <a:r>
              <a:rPr kumimoji="1" lang="en" altLang="zh-TW" sz="2000" dirty="0" err="1"/>
              <a:t>contactinfo</a:t>
            </a:r>
            <a:r>
              <a:rPr kumimoji="1" lang="en" altLang="zh-TW" sz="2000" dirty="0"/>
              <a:t> = {</a:t>
            </a:r>
            <a:r>
              <a:rPr kumimoji="1" lang="en" altLang="zh-TW" sz="2000" dirty="0" err="1"/>
              <a:t>country_code</a:t>
            </a:r>
            <a:r>
              <a:rPr kumimoji="1" lang="en" altLang="zh-TW" sz="2000" dirty="0"/>
              <a:t>: 300, number: '333-3333'} WHERE number=10504 and name='Bee’;</a:t>
            </a:r>
          </a:p>
          <a:p>
            <a:pPr lvl="1"/>
            <a:r>
              <a:rPr kumimoji="1" lang="en-US" altLang="zh-TW" sz="2000" dirty="0"/>
              <a:t>Do not add quote “”, add quote will be read by Map type</a:t>
            </a:r>
            <a:endParaRPr kumimoji="1" lang="en" altLang="zh-TW" sz="2000" dirty="0"/>
          </a:p>
        </p:txBody>
      </p:sp>
      <p:pic>
        <p:nvPicPr>
          <p:cNvPr id="4" name="圖片 3">
            <a:extLst>
              <a:ext uri="{FF2B5EF4-FFF2-40B4-BE49-F238E27FC236}">
                <a16:creationId xmlns:a16="http://schemas.microsoft.com/office/drawing/2014/main" id="{5FFEC8D2-925A-5240-AB17-BD5AA21AB4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3702793"/>
            <a:ext cx="11183911" cy="2558933"/>
          </a:xfrm>
          <a:prstGeom prst="rect">
            <a:avLst/>
          </a:prstGeom>
        </p:spPr>
      </p:pic>
    </p:spTree>
    <p:extLst>
      <p:ext uri="{BB962C8B-B14F-4D97-AF65-F5344CB8AC3E}">
        <p14:creationId xmlns:p14="http://schemas.microsoft.com/office/powerpoint/2010/main" val="1438651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4207BB-AFE1-444A-9F41-A9C5150EEEF7}"/>
              </a:ext>
            </a:extLst>
          </p:cNvPr>
          <p:cNvSpPr>
            <a:spLocks noGrp="1"/>
          </p:cNvSpPr>
          <p:nvPr>
            <p:ph type="title"/>
          </p:nvPr>
        </p:nvSpPr>
        <p:spPr/>
        <p:txBody>
          <a:bodyPr/>
          <a:lstStyle/>
          <a:p>
            <a:r>
              <a:rPr lang="en" altLang="zh-TW" dirty="0"/>
              <a:t>Data Types: UDT (User-Defined Types)</a:t>
            </a:r>
            <a:endParaRPr kumimoji="1" lang="zh-TW" altLang="en-US" dirty="0"/>
          </a:p>
        </p:txBody>
      </p:sp>
      <p:sp>
        <p:nvSpPr>
          <p:cNvPr id="3" name="內容版面配置區 2">
            <a:extLst>
              <a:ext uri="{FF2B5EF4-FFF2-40B4-BE49-F238E27FC236}">
                <a16:creationId xmlns:a16="http://schemas.microsoft.com/office/drawing/2014/main" id="{7DD46367-AE6E-0E44-A48C-9554A919B20D}"/>
              </a:ext>
            </a:extLst>
          </p:cNvPr>
          <p:cNvSpPr>
            <a:spLocks noGrp="1"/>
          </p:cNvSpPr>
          <p:nvPr>
            <p:ph idx="1"/>
          </p:nvPr>
        </p:nvSpPr>
        <p:spPr/>
        <p:txBody>
          <a:bodyPr/>
          <a:lstStyle/>
          <a:p>
            <a:r>
              <a:rPr kumimoji="1" lang="en" altLang="zh-TW" dirty="0"/>
              <a:t>UPDATE </a:t>
            </a:r>
            <a:r>
              <a:rPr kumimoji="1" lang="en" altLang="zh-TW" dirty="0" err="1"/>
              <a:t>test_keyspace.test_table</a:t>
            </a:r>
            <a:r>
              <a:rPr kumimoji="1" lang="en" altLang="zh-TW" dirty="0"/>
              <a:t> SET </a:t>
            </a:r>
            <a:r>
              <a:rPr kumimoji="1" lang="en" altLang="zh-TW" dirty="0" err="1"/>
              <a:t>contactinfo</a:t>
            </a:r>
            <a:r>
              <a:rPr kumimoji="1" lang="en" altLang="zh-TW" dirty="0"/>
              <a:t> = {</a:t>
            </a:r>
            <a:r>
              <a:rPr kumimoji="1" lang="en" altLang="zh-TW" dirty="0" err="1"/>
              <a:t>country_code</a:t>
            </a:r>
            <a:r>
              <a:rPr kumimoji="1" lang="en" altLang="zh-TW" dirty="0"/>
              <a:t>: 300, number: '333-3333'} WHERE number=10504 and name='Bee';</a:t>
            </a:r>
            <a:endParaRPr kumimoji="1" lang="zh-TW" altLang="en-US" dirty="0"/>
          </a:p>
        </p:txBody>
      </p:sp>
      <p:grpSp>
        <p:nvGrpSpPr>
          <p:cNvPr id="9" name="群組 8">
            <a:extLst>
              <a:ext uri="{FF2B5EF4-FFF2-40B4-BE49-F238E27FC236}">
                <a16:creationId xmlns:a16="http://schemas.microsoft.com/office/drawing/2014/main" id="{0EAABB83-1305-DD43-BCEC-2FE07B7F9238}"/>
              </a:ext>
            </a:extLst>
          </p:cNvPr>
          <p:cNvGrpSpPr/>
          <p:nvPr/>
        </p:nvGrpSpPr>
        <p:grpSpPr>
          <a:xfrm>
            <a:off x="838201" y="2691998"/>
            <a:ext cx="9445052" cy="4045094"/>
            <a:chOff x="838201" y="2691998"/>
            <a:chExt cx="9445052" cy="4045094"/>
          </a:xfrm>
        </p:grpSpPr>
        <p:pic>
          <p:nvPicPr>
            <p:cNvPr id="4" name="圖片 3">
              <a:extLst>
                <a:ext uri="{FF2B5EF4-FFF2-40B4-BE49-F238E27FC236}">
                  <a16:creationId xmlns:a16="http://schemas.microsoft.com/office/drawing/2014/main" id="{4EF11301-6772-2B46-A6AD-B66FA8A38A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1" y="2691998"/>
              <a:ext cx="9445052" cy="4045094"/>
            </a:xfrm>
            <a:prstGeom prst="rect">
              <a:avLst/>
            </a:prstGeom>
          </p:spPr>
        </p:pic>
        <p:sp>
          <p:nvSpPr>
            <p:cNvPr id="6" name="矩形 5">
              <a:extLst>
                <a:ext uri="{FF2B5EF4-FFF2-40B4-BE49-F238E27FC236}">
                  <a16:creationId xmlns:a16="http://schemas.microsoft.com/office/drawing/2014/main" id="{48ECC6E9-7EC8-554B-9BFF-CC76780576BB}"/>
                </a:ext>
              </a:extLst>
            </p:cNvPr>
            <p:cNvSpPr/>
            <p:nvPr/>
          </p:nvSpPr>
          <p:spPr>
            <a:xfrm>
              <a:off x="5831524" y="4461203"/>
              <a:ext cx="2802810" cy="2906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B791429D-D7C6-004F-965E-1CED2DC71067}"/>
                </a:ext>
              </a:extLst>
            </p:cNvPr>
            <p:cNvSpPr/>
            <p:nvPr/>
          </p:nvSpPr>
          <p:spPr>
            <a:xfrm>
              <a:off x="4107305" y="3532064"/>
              <a:ext cx="1846288" cy="2454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F2636325-2745-8E47-8C18-8BB1CB41BC93}"/>
                </a:ext>
              </a:extLst>
            </p:cNvPr>
            <p:cNvSpPr/>
            <p:nvPr/>
          </p:nvSpPr>
          <p:spPr>
            <a:xfrm>
              <a:off x="4107305" y="5783087"/>
              <a:ext cx="1846288" cy="2454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715488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6BA45C-4E82-F947-8EA7-A2AAFAB94A71}"/>
              </a:ext>
            </a:extLst>
          </p:cNvPr>
          <p:cNvSpPr>
            <a:spLocks noGrp="1"/>
          </p:cNvSpPr>
          <p:nvPr>
            <p:ph type="title"/>
          </p:nvPr>
        </p:nvSpPr>
        <p:spPr/>
        <p:txBody>
          <a:bodyPr/>
          <a:lstStyle/>
          <a:p>
            <a:r>
              <a:rPr lang="en" altLang="zh-TW" dirty="0"/>
              <a:t>Data Types: </a:t>
            </a:r>
            <a:br>
              <a:rPr lang="en" altLang="zh-TW" dirty="0"/>
            </a:br>
            <a:r>
              <a:rPr lang="en" altLang="zh-TW" dirty="0"/>
              <a:t>UDT (User-Defined Types)</a:t>
            </a:r>
            <a:endParaRPr kumimoji="1" lang="zh-TW" altLang="en-US" dirty="0"/>
          </a:p>
        </p:txBody>
      </p:sp>
      <p:sp>
        <p:nvSpPr>
          <p:cNvPr id="3" name="內容版面配置區 2">
            <a:extLst>
              <a:ext uri="{FF2B5EF4-FFF2-40B4-BE49-F238E27FC236}">
                <a16:creationId xmlns:a16="http://schemas.microsoft.com/office/drawing/2014/main" id="{0ADAED79-B090-BC47-BC25-7CF7609EF062}"/>
              </a:ext>
            </a:extLst>
          </p:cNvPr>
          <p:cNvSpPr>
            <a:spLocks noGrp="1"/>
          </p:cNvSpPr>
          <p:nvPr>
            <p:ph idx="1"/>
          </p:nvPr>
        </p:nvSpPr>
        <p:spPr/>
        <p:txBody>
          <a:bodyPr/>
          <a:lstStyle/>
          <a:p>
            <a:r>
              <a:rPr kumimoji="1" lang="en" altLang="zh-TW" dirty="0"/>
              <a:t>ALTER TABLE </a:t>
            </a:r>
            <a:r>
              <a:rPr kumimoji="1" lang="en" altLang="zh-TW" dirty="0" err="1"/>
              <a:t>test_keyspace.test_table</a:t>
            </a:r>
            <a:r>
              <a:rPr kumimoji="1" lang="en" altLang="zh-TW" dirty="0"/>
              <a:t> ADD </a:t>
            </a:r>
            <a:r>
              <a:rPr kumimoji="1" lang="en" altLang="zh-TW" dirty="0" err="1"/>
              <a:t>testfrozen</a:t>
            </a:r>
            <a:r>
              <a:rPr kumimoji="1" lang="en" altLang="zh-TW" dirty="0"/>
              <a:t> </a:t>
            </a:r>
            <a:r>
              <a:rPr kumimoji="1" lang="en" altLang="zh-TW" dirty="0">
                <a:solidFill>
                  <a:srgbClr val="FF2F92"/>
                </a:solidFill>
              </a:rPr>
              <a:t>frozen</a:t>
            </a:r>
            <a:r>
              <a:rPr kumimoji="1" lang="en" altLang="zh-TW" dirty="0"/>
              <a:t>&lt;phone&gt;;</a:t>
            </a:r>
          </a:p>
          <a:p>
            <a:r>
              <a:rPr kumimoji="1" lang="en" altLang="zh-TW" dirty="0"/>
              <a:t>UPDATE </a:t>
            </a:r>
            <a:r>
              <a:rPr kumimoji="1" lang="en" altLang="zh-TW" dirty="0" err="1"/>
              <a:t>test_keyspace.test_table</a:t>
            </a:r>
            <a:r>
              <a:rPr kumimoji="1" lang="en" altLang="zh-TW" dirty="0"/>
              <a:t> SET </a:t>
            </a:r>
            <a:r>
              <a:rPr kumimoji="1" lang="en" altLang="zh-TW" dirty="0" err="1"/>
              <a:t>testfrozen</a:t>
            </a:r>
            <a:r>
              <a:rPr kumimoji="1" lang="en" altLang="zh-TW" dirty="0"/>
              <a:t> = {</a:t>
            </a:r>
            <a:r>
              <a:rPr kumimoji="1" lang="en" altLang="zh-TW" dirty="0" err="1"/>
              <a:t>country_code</a:t>
            </a:r>
            <a:r>
              <a:rPr kumimoji="1" lang="en" altLang="zh-TW" dirty="0"/>
              <a:t>: 100, number: '543-3111'} WHERE number=10502 and name='Tim';</a:t>
            </a:r>
          </a:p>
          <a:p>
            <a:r>
              <a:rPr kumimoji="1" lang="en" altLang="zh-TW" dirty="0">
                <a:solidFill>
                  <a:srgbClr val="FF2F92"/>
                </a:solidFill>
              </a:rPr>
              <a:t>Frozen Error =&gt;</a:t>
            </a:r>
            <a:r>
              <a:rPr kumimoji="1" lang="en" altLang="zh-TW" dirty="0"/>
              <a:t> UPDATE </a:t>
            </a:r>
            <a:r>
              <a:rPr kumimoji="1" lang="en" altLang="zh-TW" dirty="0" err="1"/>
              <a:t>test_keyspace.test_table</a:t>
            </a:r>
            <a:r>
              <a:rPr kumimoji="1" lang="en" altLang="zh-TW" dirty="0"/>
              <a:t> SET </a:t>
            </a:r>
            <a:r>
              <a:rPr kumimoji="1" lang="en" altLang="zh-TW" dirty="0" err="1"/>
              <a:t>testfrozen.number</a:t>
            </a:r>
            <a:r>
              <a:rPr kumimoji="1" lang="en" altLang="zh-TW" dirty="0"/>
              <a:t> = '333-3333' WHERE number=10502 and name='Tim';</a:t>
            </a:r>
            <a:endParaRPr kumimoji="1" lang="zh-TW" altLang="en-US" dirty="0"/>
          </a:p>
          <a:p>
            <a:endParaRPr kumimoji="1" lang="zh-TW" altLang="en-US" dirty="0"/>
          </a:p>
        </p:txBody>
      </p:sp>
      <p:grpSp>
        <p:nvGrpSpPr>
          <p:cNvPr id="6" name="群組 5">
            <a:extLst>
              <a:ext uri="{FF2B5EF4-FFF2-40B4-BE49-F238E27FC236}">
                <a16:creationId xmlns:a16="http://schemas.microsoft.com/office/drawing/2014/main" id="{B04DBE07-F267-0245-A3B9-F930CB9B618F}"/>
              </a:ext>
            </a:extLst>
          </p:cNvPr>
          <p:cNvGrpSpPr/>
          <p:nvPr/>
        </p:nvGrpSpPr>
        <p:grpSpPr>
          <a:xfrm>
            <a:off x="838200" y="4470074"/>
            <a:ext cx="11198902" cy="2250627"/>
            <a:chOff x="838200" y="4470074"/>
            <a:chExt cx="11198902" cy="2250627"/>
          </a:xfrm>
        </p:grpSpPr>
        <p:pic>
          <p:nvPicPr>
            <p:cNvPr id="4" name="圖片 3">
              <a:extLst>
                <a:ext uri="{FF2B5EF4-FFF2-40B4-BE49-F238E27FC236}">
                  <a16:creationId xmlns:a16="http://schemas.microsoft.com/office/drawing/2014/main" id="{A0C3E305-64B0-174E-84E0-7B5852F962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4470074"/>
              <a:ext cx="11198902" cy="2250627"/>
            </a:xfrm>
            <a:prstGeom prst="rect">
              <a:avLst/>
            </a:prstGeom>
          </p:spPr>
        </p:pic>
        <p:sp>
          <p:nvSpPr>
            <p:cNvPr id="5" name="矩形 4">
              <a:extLst>
                <a:ext uri="{FF2B5EF4-FFF2-40B4-BE49-F238E27FC236}">
                  <a16:creationId xmlns:a16="http://schemas.microsoft.com/office/drawing/2014/main" id="{7E090788-79DD-CC47-92DF-033556C42FD5}"/>
                </a:ext>
              </a:extLst>
            </p:cNvPr>
            <p:cNvSpPr/>
            <p:nvPr/>
          </p:nvSpPr>
          <p:spPr>
            <a:xfrm>
              <a:off x="838200" y="6176963"/>
              <a:ext cx="11198902" cy="5437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7" name="矩形 6">
            <a:extLst>
              <a:ext uri="{FF2B5EF4-FFF2-40B4-BE49-F238E27FC236}">
                <a16:creationId xmlns:a16="http://schemas.microsoft.com/office/drawing/2014/main" id="{8A8D8C58-F539-014F-94B9-55AFBBD2E697}"/>
              </a:ext>
            </a:extLst>
          </p:cNvPr>
          <p:cNvSpPr/>
          <p:nvPr/>
        </p:nvSpPr>
        <p:spPr>
          <a:xfrm>
            <a:off x="6880487" y="250849"/>
            <a:ext cx="5011713" cy="1477328"/>
          </a:xfrm>
          <a:prstGeom prst="rect">
            <a:avLst/>
          </a:prstGeom>
          <a:ln>
            <a:solidFill>
              <a:schemeClr val="tx1"/>
            </a:solidFill>
          </a:ln>
        </p:spPr>
        <p:txBody>
          <a:bodyPr wrap="square">
            <a:spAutoFit/>
          </a:bodyPr>
          <a:lstStyle/>
          <a:p>
            <a:r>
              <a:rPr lang="en" altLang="zh-TW" b="1" dirty="0">
                <a:solidFill>
                  <a:srgbClr val="374C51"/>
                </a:solidFill>
                <a:latin typeface="HelveticaNeueLTStd-Roman"/>
              </a:rPr>
              <a:t>Frozen </a:t>
            </a:r>
            <a:r>
              <a:rPr lang="zh-CN" altLang="en-US" b="1" dirty="0">
                <a:solidFill>
                  <a:srgbClr val="374C51"/>
                </a:solidFill>
                <a:latin typeface="HelveticaNeueLTStd-Roman"/>
              </a:rPr>
              <a:t>說明</a:t>
            </a:r>
            <a:r>
              <a:rPr lang="en-US" altLang="zh-CN" b="1" dirty="0">
                <a:solidFill>
                  <a:srgbClr val="374C51"/>
                </a:solidFill>
                <a:latin typeface="HelveticaNeueLTStd-Roman"/>
              </a:rPr>
              <a:t>: </a:t>
            </a:r>
            <a:r>
              <a:rPr lang="en" altLang="zh-TW" b="0" i="0" dirty="0">
                <a:solidFill>
                  <a:srgbClr val="374C51"/>
                </a:solidFill>
                <a:effectLst/>
                <a:latin typeface="HelveticaNeueLTStd-Roman"/>
              </a:rPr>
              <a:t>A frozen value serializes multiple components into a single value. Non-frozen types allow updates to individual fields. Apache Cassandra™ treats the value of a frozen type as a blob. The entire value must be overwritten.</a:t>
            </a:r>
            <a:endParaRPr lang="zh-TW" altLang="en-US" dirty="0"/>
          </a:p>
        </p:txBody>
      </p:sp>
    </p:spTree>
    <p:extLst>
      <p:ext uri="{BB962C8B-B14F-4D97-AF65-F5344CB8AC3E}">
        <p14:creationId xmlns:p14="http://schemas.microsoft.com/office/powerpoint/2010/main" val="2063501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F8E7C9-11EE-FC4F-AA84-112ADB1392E2}"/>
              </a:ext>
            </a:extLst>
          </p:cNvPr>
          <p:cNvSpPr>
            <a:spLocks noGrp="1"/>
          </p:cNvSpPr>
          <p:nvPr>
            <p:ph type="title"/>
          </p:nvPr>
        </p:nvSpPr>
        <p:spPr/>
        <p:txBody>
          <a:bodyPr/>
          <a:lstStyle/>
          <a:p>
            <a:r>
              <a:rPr kumimoji="1" lang="en-US" altLang="zh-TW" dirty="0"/>
              <a:t>Reference</a:t>
            </a:r>
            <a:endParaRPr kumimoji="1" lang="zh-TW" altLang="en-US" dirty="0"/>
          </a:p>
        </p:txBody>
      </p:sp>
      <p:sp>
        <p:nvSpPr>
          <p:cNvPr id="3" name="內容版面配置區 2">
            <a:extLst>
              <a:ext uri="{FF2B5EF4-FFF2-40B4-BE49-F238E27FC236}">
                <a16:creationId xmlns:a16="http://schemas.microsoft.com/office/drawing/2014/main" id="{9ACFE5BE-DF67-A142-A713-FEE7682D8BE8}"/>
              </a:ext>
            </a:extLst>
          </p:cNvPr>
          <p:cNvSpPr>
            <a:spLocks noGrp="1"/>
          </p:cNvSpPr>
          <p:nvPr>
            <p:ph idx="1"/>
          </p:nvPr>
        </p:nvSpPr>
        <p:spPr/>
        <p:txBody>
          <a:bodyPr>
            <a:normAutofit fontScale="70000" lnSpcReduction="20000"/>
          </a:bodyPr>
          <a:lstStyle/>
          <a:p>
            <a:r>
              <a:rPr lang="en" altLang="zh-TW" dirty="0"/>
              <a:t>C</a:t>
            </a:r>
            <a:r>
              <a:rPr lang="zh-TW" altLang="en-US" dirty="0"/>
              <a:t>assandra</a:t>
            </a:r>
            <a:r>
              <a:rPr lang="en-US" altLang="zh-TW" dirty="0"/>
              <a:t> document: </a:t>
            </a:r>
            <a:r>
              <a:rPr lang="zh-TW" altLang="en-US" dirty="0">
                <a:hlinkClick r:id="rId2"/>
              </a:rPr>
              <a:t>https://cassandra.apache.org/doc/latest/cassandra/cql/index.html</a:t>
            </a:r>
            <a:r>
              <a:rPr lang="en-US" altLang="zh-TW" dirty="0"/>
              <a:t> </a:t>
            </a:r>
          </a:p>
          <a:p>
            <a:r>
              <a:rPr kumimoji="1" lang="en-US" altLang="zh-TW" dirty="0">
                <a:hlinkClick r:id="rId3"/>
              </a:rPr>
              <a:t>https://www.gushiciku.cn/pl/pcjn/zh-tw</a:t>
            </a:r>
            <a:endParaRPr kumimoji="1" lang="en-US" altLang="zh-TW" dirty="0"/>
          </a:p>
          <a:p>
            <a:pPr marL="171450" indent="-171450"/>
            <a:r>
              <a:rPr kumimoji="1" lang="en-US" altLang="zh-TW" dirty="0">
                <a:hlinkClick r:id="rId4"/>
              </a:rPr>
              <a:t>https://stackoverflow.com/questions/53596513/why-does-a-upserted-row-disappear-after-updating-the-column-to-null-but-not</a:t>
            </a:r>
            <a:endParaRPr kumimoji="1" lang="en-US" altLang="zh-TW" dirty="0"/>
          </a:p>
          <a:p>
            <a:pPr marL="171450" indent="-171450"/>
            <a:r>
              <a:rPr kumimoji="1" lang="en-US" altLang="zh-TW" dirty="0">
                <a:hlinkClick r:id="rId5"/>
              </a:rPr>
              <a:t>https://issues.apache.org/jira/browse/CASSANDRA-14478</a:t>
            </a:r>
            <a:endParaRPr kumimoji="1" lang="en-US" altLang="zh-TW" dirty="0"/>
          </a:p>
          <a:p>
            <a:pPr marL="171450" indent="-171450"/>
            <a:r>
              <a:rPr kumimoji="1" lang="en-US" altLang="zh-TW" dirty="0">
                <a:hlinkClick r:id="rId6"/>
              </a:rPr>
              <a:t>https://issues.apache.org/jira/browse/CASSANDRA-11805</a:t>
            </a:r>
            <a:endParaRPr kumimoji="1" lang="en-US" altLang="zh-TW" dirty="0"/>
          </a:p>
          <a:p>
            <a:pPr marL="171450" indent="-171450"/>
            <a:r>
              <a:rPr kumimoji="1" lang="en-US" altLang="zh-TW" dirty="0">
                <a:hlinkClick r:id="rId7"/>
              </a:rPr>
              <a:t>https://stackoverflow.com/questions/17348558/does-an-update-become-an-implied-insert</a:t>
            </a:r>
            <a:endParaRPr lang="en-US" altLang="zh-TW" dirty="0"/>
          </a:p>
          <a:p>
            <a:r>
              <a:rPr lang="en" altLang="zh-TW" dirty="0"/>
              <a:t>Counter: </a:t>
            </a:r>
            <a:r>
              <a:rPr lang="en" altLang="zh-TW" dirty="0">
                <a:hlinkClick r:id="rId8"/>
              </a:rPr>
              <a:t>https://www.cnblogs.com/didda/p/4789013.html</a:t>
            </a:r>
            <a:endParaRPr lang="en" altLang="zh-TW" dirty="0"/>
          </a:p>
          <a:p>
            <a:r>
              <a:rPr lang="en" altLang="zh-TW" dirty="0"/>
              <a:t>Duration: </a:t>
            </a:r>
            <a:r>
              <a:rPr lang="en" altLang="zh-TW" dirty="0">
                <a:hlinkClick r:id="rId9"/>
              </a:rPr>
              <a:t>https://docs.datastax.com/en/dse/5.1/cql/cql/cql_reference/upsertDates.html</a:t>
            </a:r>
            <a:r>
              <a:rPr lang="en" altLang="zh-TW" dirty="0"/>
              <a:t> </a:t>
            </a:r>
          </a:p>
          <a:p>
            <a:r>
              <a:rPr lang="en" altLang="zh-TW" dirty="0"/>
              <a:t>UDT: </a:t>
            </a:r>
            <a:r>
              <a:rPr lang="en" altLang="zh-TW" dirty="0">
                <a:hlinkClick r:id="rId10"/>
              </a:rPr>
              <a:t>https://stackoverflow.com/questions/42532743/cassandra-frozen-keyword-meaning</a:t>
            </a:r>
            <a:r>
              <a:rPr lang="en" altLang="zh-TW" dirty="0"/>
              <a:t> </a:t>
            </a:r>
          </a:p>
          <a:p>
            <a:r>
              <a:rPr lang="en" altLang="zh-TW" dirty="0" err="1"/>
              <a:t>SimpleStrategy</a:t>
            </a:r>
            <a:r>
              <a:rPr lang="en" altLang="zh-TW" dirty="0"/>
              <a:t> vs </a:t>
            </a:r>
            <a:r>
              <a:rPr lang="en" altLang="zh-TW" dirty="0" err="1"/>
              <a:t>NetworkTopologyStrategy</a:t>
            </a:r>
            <a:r>
              <a:rPr lang="en" altLang="zh-TW" dirty="0"/>
              <a:t>: </a:t>
            </a:r>
            <a:r>
              <a:rPr lang="en" altLang="zh-TW" dirty="0">
                <a:hlinkClick r:id="rId11"/>
              </a:rPr>
              <a:t>http://cooperbear2.blogspot.com/2018/08/cassandra-6-consistency-levels-and.html</a:t>
            </a:r>
            <a:endParaRPr lang="en" altLang="zh-TW" dirty="0"/>
          </a:p>
          <a:p>
            <a:endParaRPr lang="en" altLang="zh-TW" dirty="0"/>
          </a:p>
          <a:p>
            <a:endParaRPr lang="zh-TW" altLang="en-US" dirty="0"/>
          </a:p>
        </p:txBody>
      </p:sp>
    </p:spTree>
    <p:extLst>
      <p:ext uri="{BB962C8B-B14F-4D97-AF65-F5344CB8AC3E}">
        <p14:creationId xmlns:p14="http://schemas.microsoft.com/office/powerpoint/2010/main" val="3352920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16BA39-3774-8245-A4CD-223A497A24DC}"/>
              </a:ext>
            </a:extLst>
          </p:cNvPr>
          <p:cNvSpPr>
            <a:spLocks noGrp="1"/>
          </p:cNvSpPr>
          <p:nvPr>
            <p:ph type="title"/>
          </p:nvPr>
        </p:nvSpPr>
        <p:spPr/>
        <p:txBody>
          <a:bodyPr/>
          <a:lstStyle/>
          <a:p>
            <a:r>
              <a:rPr kumimoji="1" lang="en-US" altLang="zh-TW" b="1" dirty="0" err="1"/>
              <a:t>BackUp</a:t>
            </a:r>
            <a:endParaRPr kumimoji="1" lang="zh-TW" altLang="en-US" b="1" dirty="0"/>
          </a:p>
        </p:txBody>
      </p:sp>
      <p:sp>
        <p:nvSpPr>
          <p:cNvPr id="3" name="文字版面配置區 2">
            <a:extLst>
              <a:ext uri="{FF2B5EF4-FFF2-40B4-BE49-F238E27FC236}">
                <a16:creationId xmlns:a16="http://schemas.microsoft.com/office/drawing/2014/main" id="{7E6C4ED3-DC3C-5747-B52F-AFAD6500010A}"/>
              </a:ext>
            </a:extLst>
          </p:cNvPr>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2634787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F58316-F901-DB46-9A6B-05E29B661B14}"/>
              </a:ext>
            </a:extLst>
          </p:cNvPr>
          <p:cNvSpPr>
            <a:spLocks noGrp="1"/>
          </p:cNvSpPr>
          <p:nvPr>
            <p:ph type="title"/>
          </p:nvPr>
        </p:nvSpPr>
        <p:spPr/>
        <p:txBody>
          <a:bodyPr/>
          <a:lstStyle/>
          <a:p>
            <a:r>
              <a:rPr lang="en" altLang="zh-TW" dirty="0" err="1"/>
              <a:t>Keyspace</a:t>
            </a:r>
            <a:r>
              <a:rPr lang="en" altLang="zh-TW" dirty="0"/>
              <a:t>-Level Functions</a:t>
            </a:r>
          </a:p>
        </p:txBody>
      </p:sp>
      <p:grpSp>
        <p:nvGrpSpPr>
          <p:cNvPr id="13" name="群組 12">
            <a:extLst>
              <a:ext uri="{FF2B5EF4-FFF2-40B4-BE49-F238E27FC236}">
                <a16:creationId xmlns:a16="http://schemas.microsoft.com/office/drawing/2014/main" id="{E94622C1-C9B9-564D-80EF-8E7F38D290D7}"/>
              </a:ext>
            </a:extLst>
          </p:cNvPr>
          <p:cNvGrpSpPr/>
          <p:nvPr/>
        </p:nvGrpSpPr>
        <p:grpSpPr>
          <a:xfrm>
            <a:off x="8378009" y="1201981"/>
            <a:ext cx="3584143" cy="5506120"/>
            <a:chOff x="8407989" y="1201981"/>
            <a:chExt cx="3584143" cy="5506120"/>
          </a:xfrm>
        </p:grpSpPr>
        <p:pic>
          <p:nvPicPr>
            <p:cNvPr id="9" name="圖片 8">
              <a:extLst>
                <a:ext uri="{FF2B5EF4-FFF2-40B4-BE49-F238E27FC236}">
                  <a16:creationId xmlns:a16="http://schemas.microsoft.com/office/drawing/2014/main" id="{5B6C01C7-2058-1843-A70E-A3ACB35B2A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07990" y="4341539"/>
              <a:ext cx="3584141" cy="2366562"/>
            </a:xfrm>
            <a:prstGeom prst="rect">
              <a:avLst/>
            </a:prstGeom>
          </p:spPr>
        </p:pic>
        <p:pic>
          <p:nvPicPr>
            <p:cNvPr id="10" name="圖片 9">
              <a:extLst>
                <a:ext uri="{FF2B5EF4-FFF2-40B4-BE49-F238E27FC236}">
                  <a16:creationId xmlns:a16="http://schemas.microsoft.com/office/drawing/2014/main" id="{38117587-8E29-AF48-B614-E9B940598BA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07991" y="1570795"/>
              <a:ext cx="3584141" cy="2379915"/>
            </a:xfrm>
            <a:prstGeom prst="rect">
              <a:avLst/>
            </a:prstGeom>
          </p:spPr>
        </p:pic>
        <p:sp>
          <p:nvSpPr>
            <p:cNvPr id="11" name="矩形 10">
              <a:extLst>
                <a:ext uri="{FF2B5EF4-FFF2-40B4-BE49-F238E27FC236}">
                  <a16:creationId xmlns:a16="http://schemas.microsoft.com/office/drawing/2014/main" id="{C259510D-7D13-7040-A7BF-46F2A2F74579}"/>
                </a:ext>
              </a:extLst>
            </p:cNvPr>
            <p:cNvSpPr/>
            <p:nvPr/>
          </p:nvSpPr>
          <p:spPr>
            <a:xfrm>
              <a:off x="8407990" y="1201981"/>
              <a:ext cx="1788888" cy="369332"/>
            </a:xfrm>
            <a:prstGeom prst="rect">
              <a:avLst/>
            </a:prstGeom>
          </p:spPr>
          <p:txBody>
            <a:bodyPr wrap="none">
              <a:spAutoFit/>
            </a:bodyPr>
            <a:lstStyle/>
            <a:p>
              <a:r>
                <a:rPr lang="en-US" altLang="zh-TW" b="1" dirty="0"/>
                <a:t># </a:t>
              </a:r>
              <a:r>
                <a:rPr lang="en" altLang="zh-TW" b="1" dirty="0" err="1"/>
                <a:t>SimpleStrategy</a:t>
              </a:r>
              <a:endParaRPr lang="zh-TW" altLang="en-US" b="1" dirty="0"/>
            </a:p>
          </p:txBody>
        </p:sp>
        <p:sp>
          <p:nvSpPr>
            <p:cNvPr id="12" name="矩形 11">
              <a:extLst>
                <a:ext uri="{FF2B5EF4-FFF2-40B4-BE49-F238E27FC236}">
                  <a16:creationId xmlns:a16="http://schemas.microsoft.com/office/drawing/2014/main" id="{8A626D2E-DAA7-1142-8AE5-EE68CFE26A83}"/>
                </a:ext>
              </a:extLst>
            </p:cNvPr>
            <p:cNvSpPr/>
            <p:nvPr/>
          </p:nvSpPr>
          <p:spPr>
            <a:xfrm>
              <a:off x="8407989" y="3970124"/>
              <a:ext cx="2834622" cy="369332"/>
            </a:xfrm>
            <a:prstGeom prst="rect">
              <a:avLst/>
            </a:prstGeom>
          </p:spPr>
          <p:txBody>
            <a:bodyPr wrap="none">
              <a:spAutoFit/>
            </a:bodyPr>
            <a:lstStyle/>
            <a:p>
              <a:r>
                <a:rPr lang="en-US" altLang="zh-TW" b="1" dirty="0"/>
                <a:t># </a:t>
              </a:r>
              <a:r>
                <a:rPr lang="en" altLang="zh-TW" b="1" dirty="0" err="1"/>
                <a:t>NetworkTopologyStrategy</a:t>
              </a:r>
              <a:endParaRPr lang="zh-TW" altLang="en-US" b="1" dirty="0"/>
            </a:p>
          </p:txBody>
        </p:sp>
      </p:grpSp>
      <p:sp>
        <p:nvSpPr>
          <p:cNvPr id="6" name="內容版面配置區 5">
            <a:extLst>
              <a:ext uri="{FF2B5EF4-FFF2-40B4-BE49-F238E27FC236}">
                <a16:creationId xmlns:a16="http://schemas.microsoft.com/office/drawing/2014/main" id="{DAA36F2C-D078-084B-AE0A-F06BA58BC17D}"/>
              </a:ext>
            </a:extLst>
          </p:cNvPr>
          <p:cNvSpPr>
            <a:spLocks noGrp="1"/>
          </p:cNvSpPr>
          <p:nvPr>
            <p:ph idx="1"/>
          </p:nvPr>
        </p:nvSpPr>
        <p:spPr/>
        <p:txBody>
          <a:bodyPr/>
          <a:lstStyle/>
          <a:p>
            <a:endParaRPr lang="zh-TW" altLang="en-US" dirty="0"/>
          </a:p>
        </p:txBody>
      </p:sp>
      <p:graphicFrame>
        <p:nvGraphicFramePr>
          <p:cNvPr id="4" name="表格 3">
            <a:extLst>
              <a:ext uri="{FF2B5EF4-FFF2-40B4-BE49-F238E27FC236}">
                <a16:creationId xmlns:a16="http://schemas.microsoft.com/office/drawing/2014/main" id="{412115B1-C65E-5C48-95A8-1384688758BC}"/>
              </a:ext>
            </a:extLst>
          </p:cNvPr>
          <p:cNvGraphicFramePr>
            <a:graphicFrameLocks noGrp="1"/>
          </p:cNvGraphicFramePr>
          <p:nvPr>
            <p:extLst>
              <p:ext uri="{D42A27DB-BD31-4B8C-83A1-F6EECF244321}">
                <p14:modId xmlns:p14="http://schemas.microsoft.com/office/powerpoint/2010/main" val="2160034551"/>
              </p:ext>
            </p:extLst>
          </p:nvPr>
        </p:nvGraphicFramePr>
        <p:xfrm>
          <a:off x="340699" y="1570795"/>
          <a:ext cx="7896141" cy="4953000"/>
        </p:xfrm>
        <a:graphic>
          <a:graphicData uri="http://schemas.openxmlformats.org/drawingml/2006/table">
            <a:tbl>
              <a:tblPr firstRow="1" bandRow="1">
                <a:tableStyleId>{5C22544A-7EE6-4342-B048-85BDC9FD1C3A}</a:tableStyleId>
              </a:tblPr>
              <a:tblGrid>
                <a:gridCol w="1145201">
                  <a:extLst>
                    <a:ext uri="{9D8B030D-6E8A-4147-A177-3AD203B41FA5}">
                      <a16:colId xmlns:a16="http://schemas.microsoft.com/office/drawing/2014/main" val="3030989844"/>
                    </a:ext>
                  </a:extLst>
                </a:gridCol>
                <a:gridCol w="6750940">
                  <a:extLst>
                    <a:ext uri="{9D8B030D-6E8A-4147-A177-3AD203B41FA5}">
                      <a16:colId xmlns:a16="http://schemas.microsoft.com/office/drawing/2014/main" val="2233505354"/>
                    </a:ext>
                  </a:extLst>
                </a:gridCol>
              </a:tblGrid>
              <a:tr h="0">
                <a:tc>
                  <a:txBody>
                    <a:bodyPr/>
                    <a:lstStyle/>
                    <a:p>
                      <a:r>
                        <a:rPr lang="en-US" altLang="zh-TW" dirty="0"/>
                        <a:t>KEYSPACE Functions</a:t>
                      </a:r>
                      <a:endParaRPr lang="zh-TW" altLang="en-US" dirty="0"/>
                    </a:p>
                  </a:txBody>
                  <a:tcPr/>
                </a:tc>
                <a:tc>
                  <a:txBody>
                    <a:bodyPr/>
                    <a:lstStyle/>
                    <a:p>
                      <a:r>
                        <a:rPr lang="en-US" altLang="zh-TW" dirty="0"/>
                        <a:t>CQL</a:t>
                      </a:r>
                      <a:endParaRPr lang="zh-TW" altLang="en-US" dirty="0"/>
                    </a:p>
                  </a:txBody>
                  <a:tcPr/>
                </a:tc>
                <a:extLst>
                  <a:ext uri="{0D108BD9-81ED-4DB2-BD59-A6C34878D82A}">
                    <a16:rowId xmlns:a16="http://schemas.microsoft.com/office/drawing/2014/main" val="2744240673"/>
                  </a:ext>
                </a:extLst>
              </a:tr>
              <a:tr h="370840">
                <a:tc>
                  <a:txBody>
                    <a:bodyPr/>
                    <a:lstStyle/>
                    <a:p>
                      <a:r>
                        <a:rPr lang="en-US" altLang="zh-TW" dirty="0"/>
                        <a:t>Create</a:t>
                      </a:r>
                      <a:endParaRPr lang="zh-TW" altLang="en-US" dirty="0"/>
                    </a:p>
                  </a:txBody>
                  <a:tcPr/>
                </a:tc>
                <a:tc>
                  <a:txBody>
                    <a:bodyPr/>
                    <a:lstStyle/>
                    <a:p>
                      <a:pPr marL="457200" lvl="0" indent="-457200">
                        <a:buFont typeface="+mj-lt"/>
                        <a:buAutoNum type="arabicPeriod"/>
                      </a:pPr>
                      <a:r>
                        <a:rPr lang="en" altLang="zh-TW" sz="1800" i="1" dirty="0"/>
                        <a:t>CREATE KEYSPACE excelsior WITH replication = {'class': </a:t>
                      </a:r>
                      <a:r>
                        <a:rPr lang="en" altLang="zh-TW" sz="1800" i="1" dirty="0">
                          <a:solidFill>
                            <a:srgbClr val="FF2F92"/>
                          </a:solidFill>
                        </a:rPr>
                        <a:t>'</a:t>
                      </a:r>
                      <a:r>
                        <a:rPr lang="en" altLang="zh-TW" sz="1800" i="1" dirty="0" err="1">
                          <a:solidFill>
                            <a:srgbClr val="FF2F92"/>
                          </a:solidFill>
                        </a:rPr>
                        <a:t>SimpleStrategy</a:t>
                      </a:r>
                      <a:r>
                        <a:rPr lang="en" altLang="zh-TW" sz="1800" i="1" dirty="0"/>
                        <a:t>', '</a:t>
                      </a:r>
                      <a:r>
                        <a:rPr lang="en" altLang="zh-TW" sz="1800" i="1" dirty="0" err="1"/>
                        <a:t>replication_factor</a:t>
                      </a:r>
                      <a:r>
                        <a:rPr lang="en" altLang="zh-TW" sz="1800" i="1" dirty="0"/>
                        <a:t>' : 3}; </a:t>
                      </a:r>
                    </a:p>
                    <a:p>
                      <a:pPr marL="457200" lvl="0" indent="-457200">
                        <a:buFont typeface="+mj-lt"/>
                        <a:buAutoNum type="arabicPeriod"/>
                      </a:pPr>
                      <a:r>
                        <a:rPr lang="en" altLang="zh-TW" sz="1800" i="1" dirty="0"/>
                        <a:t>CREATE KEYSPACE </a:t>
                      </a:r>
                      <a:r>
                        <a:rPr lang="en" altLang="zh-TW" sz="1800" i="1" dirty="0" err="1"/>
                        <a:t>excalibur</a:t>
                      </a:r>
                      <a:r>
                        <a:rPr lang="en" altLang="zh-TW" sz="1800" i="1" dirty="0"/>
                        <a:t> WITH replication = {‘class’: ‘</a:t>
                      </a:r>
                      <a:r>
                        <a:rPr lang="en" altLang="zh-TW" sz="1800" i="1" dirty="0" err="1">
                          <a:solidFill>
                            <a:srgbClr val="FF2F92"/>
                          </a:solidFill>
                        </a:rPr>
                        <a:t>NetworkTopologyStrategy</a:t>
                      </a:r>
                      <a:r>
                        <a:rPr lang="en" altLang="zh-TW" sz="1800" i="1" dirty="0"/>
                        <a:t>’, ‘DC1’ : 3, ‘DC2’ : 3}; </a:t>
                      </a:r>
                      <a:br>
                        <a:rPr lang="en" altLang="zh-TW" sz="1800" dirty="0"/>
                      </a:br>
                      <a:r>
                        <a:rPr lang="en-US" altLang="zh-TW" sz="1800" dirty="0">
                          <a:solidFill>
                            <a:srgbClr val="0432FF"/>
                          </a:solidFill>
                        </a:rPr>
                        <a:t>=&gt; </a:t>
                      </a:r>
                      <a:r>
                        <a:rPr lang="zh-CN" altLang="en-US" sz="1800" dirty="0">
                          <a:solidFill>
                            <a:srgbClr val="0432FF"/>
                          </a:solidFill>
                        </a:rPr>
                        <a:t>指定</a:t>
                      </a:r>
                      <a:r>
                        <a:rPr lang="zh-TW" altLang="en-US" sz="1800" dirty="0">
                          <a:solidFill>
                            <a:srgbClr val="0432FF"/>
                          </a:solidFill>
                        </a:rPr>
                        <a:t> </a:t>
                      </a:r>
                      <a:r>
                        <a:rPr lang="en-US" altLang="zh-TW" sz="1800" dirty="0">
                          <a:solidFill>
                            <a:srgbClr val="0432FF"/>
                          </a:solidFill>
                        </a:rPr>
                        <a:t>replication </a:t>
                      </a:r>
                      <a:r>
                        <a:rPr lang="zh-CN" altLang="en-US" sz="1800" dirty="0">
                          <a:solidFill>
                            <a:srgbClr val="0432FF"/>
                          </a:solidFill>
                        </a:rPr>
                        <a:t>個數</a:t>
                      </a:r>
                      <a:endParaRPr lang="en" altLang="zh-TW" sz="1800" dirty="0">
                        <a:solidFill>
                          <a:srgbClr val="0432FF"/>
                        </a:solidFill>
                      </a:endParaRPr>
                    </a:p>
                    <a:p>
                      <a:pPr marL="457200" lvl="0" indent="-457200">
                        <a:buFont typeface="+mj-lt"/>
                        <a:buAutoNum type="arabicPeriod"/>
                      </a:pPr>
                      <a:r>
                        <a:rPr lang="en" altLang="zh-TW" sz="1800" i="1" dirty="0"/>
                        <a:t>CREATE KEYSPACE </a:t>
                      </a:r>
                      <a:r>
                        <a:rPr lang="en" altLang="zh-TW" sz="1800" i="1" dirty="0" err="1"/>
                        <a:t>excalibur</a:t>
                      </a:r>
                      <a:r>
                        <a:rPr lang="en" altLang="zh-TW" sz="1800" i="1" dirty="0"/>
                        <a:t> WITH replication = {‘class’: ‘</a:t>
                      </a:r>
                      <a:r>
                        <a:rPr lang="en" altLang="zh-TW" sz="1800" i="1" dirty="0" err="1">
                          <a:solidFill>
                            <a:srgbClr val="FF2F92"/>
                          </a:solidFill>
                        </a:rPr>
                        <a:t>NetworkTopologyStrategy</a:t>
                      </a:r>
                      <a:r>
                        <a:rPr lang="en" altLang="zh-TW" sz="1800" i="1" dirty="0"/>
                        <a:t>’, ‘</a:t>
                      </a:r>
                      <a:r>
                        <a:rPr lang="en" altLang="zh-TW" sz="1800" i="1" dirty="0" err="1"/>
                        <a:t>replication_factor</a:t>
                      </a:r>
                      <a:r>
                        <a:rPr lang="en" altLang="zh-TW" sz="1800" i="1" dirty="0"/>
                        <a:t>’ : 3}; </a:t>
                      </a:r>
                      <a:br>
                        <a:rPr lang="en" altLang="zh-TW" sz="1800" dirty="0"/>
                      </a:br>
                      <a:r>
                        <a:rPr lang="en" altLang="zh-TW" sz="1800" dirty="0">
                          <a:solidFill>
                            <a:srgbClr val="0432FF"/>
                          </a:solidFill>
                        </a:rPr>
                        <a:t>=&gt; </a:t>
                      </a:r>
                      <a:r>
                        <a:rPr lang="zh-CN" altLang="en-US" sz="1800" dirty="0">
                          <a:solidFill>
                            <a:srgbClr val="0432FF"/>
                          </a:solidFill>
                        </a:rPr>
                        <a:t>不指定</a:t>
                      </a:r>
                      <a:r>
                        <a:rPr lang="zh-TW" altLang="en-US" sz="1800" dirty="0">
                          <a:solidFill>
                            <a:srgbClr val="0432FF"/>
                          </a:solidFill>
                        </a:rPr>
                        <a:t> </a:t>
                      </a:r>
                      <a:r>
                        <a:rPr lang="en-US" altLang="zh-TW" sz="1800" dirty="0">
                          <a:solidFill>
                            <a:srgbClr val="0432FF"/>
                          </a:solidFill>
                        </a:rPr>
                        <a:t>replication </a:t>
                      </a:r>
                      <a:r>
                        <a:rPr lang="zh-CN" altLang="en-US" sz="1800" dirty="0">
                          <a:solidFill>
                            <a:srgbClr val="0432FF"/>
                          </a:solidFill>
                        </a:rPr>
                        <a:t>個數</a:t>
                      </a:r>
                      <a:r>
                        <a:rPr lang="en-US" altLang="zh-CN" sz="1800" dirty="0">
                          <a:solidFill>
                            <a:srgbClr val="0432FF"/>
                          </a:solidFill>
                        </a:rPr>
                        <a:t>, </a:t>
                      </a:r>
                      <a:r>
                        <a:rPr lang="en-US" altLang="zh-TW" sz="1800" dirty="0">
                          <a:solidFill>
                            <a:srgbClr val="0432FF"/>
                          </a:solidFill>
                        </a:rPr>
                        <a:t>auto-expanding datacenters, </a:t>
                      </a:r>
                      <a:r>
                        <a:rPr lang="zh-CN" altLang="en-US" sz="1800" dirty="0">
                          <a:solidFill>
                            <a:srgbClr val="0432FF"/>
                          </a:solidFill>
                        </a:rPr>
                        <a:t>如果只有兩個</a:t>
                      </a:r>
                      <a:r>
                        <a:rPr lang="zh-TW" altLang="en-US" sz="1800" dirty="0">
                          <a:solidFill>
                            <a:srgbClr val="0432FF"/>
                          </a:solidFill>
                        </a:rPr>
                        <a:t> </a:t>
                      </a:r>
                      <a:r>
                        <a:rPr lang="en-US" altLang="zh-TW" sz="1800" dirty="0">
                          <a:solidFill>
                            <a:srgbClr val="0432FF"/>
                          </a:solidFill>
                        </a:rPr>
                        <a:t>datacenter, </a:t>
                      </a:r>
                      <a:r>
                        <a:rPr lang="zh-CN" altLang="en-US" sz="1800" dirty="0">
                          <a:solidFill>
                            <a:srgbClr val="0432FF"/>
                          </a:solidFill>
                        </a:rPr>
                        <a:t>效果會跟上面的</a:t>
                      </a:r>
                      <a:r>
                        <a:rPr lang="zh-TW" altLang="en-US" sz="1800" dirty="0">
                          <a:solidFill>
                            <a:srgbClr val="0432FF"/>
                          </a:solidFill>
                        </a:rPr>
                        <a:t> </a:t>
                      </a:r>
                      <a:r>
                        <a:rPr lang="en-US" altLang="zh-TW" sz="1800" dirty="0">
                          <a:solidFill>
                            <a:srgbClr val="0432FF"/>
                          </a:solidFill>
                        </a:rPr>
                        <a:t>CQL </a:t>
                      </a:r>
                      <a:r>
                        <a:rPr lang="zh-CN" altLang="en-US" sz="1800" dirty="0">
                          <a:solidFill>
                            <a:srgbClr val="0432FF"/>
                          </a:solidFill>
                        </a:rPr>
                        <a:t>一樣</a:t>
                      </a:r>
                    </a:p>
                  </a:txBody>
                  <a:tcPr/>
                </a:tc>
                <a:extLst>
                  <a:ext uri="{0D108BD9-81ED-4DB2-BD59-A6C34878D82A}">
                    <a16:rowId xmlns:a16="http://schemas.microsoft.com/office/drawing/2014/main" val="226771231"/>
                  </a:ext>
                </a:extLst>
              </a:tr>
              <a:tr h="370840">
                <a:tc>
                  <a:txBody>
                    <a:bodyPr/>
                    <a:lstStyle/>
                    <a:p>
                      <a:r>
                        <a:rPr lang="en" altLang="zh-TW" dirty="0"/>
                        <a:t>Show</a:t>
                      </a:r>
                      <a:endParaRPr lang="zh-TW" altLang="en-US" dirty="0"/>
                    </a:p>
                  </a:txBody>
                  <a:tcPr/>
                </a:tc>
                <a:tc>
                  <a:txBody>
                    <a:bodyPr/>
                    <a:lstStyle/>
                    <a:p>
                      <a:pPr marL="0" lvl="0" indent="0">
                        <a:buFont typeface="+mj-lt"/>
                        <a:buNone/>
                      </a:pPr>
                      <a:r>
                        <a:rPr lang="en-US" altLang="zh-CN" i="1" dirty="0"/>
                        <a:t>DESCRIBE KEYSPACE </a:t>
                      </a:r>
                      <a:r>
                        <a:rPr lang="en" altLang="zh-TW" i="1" dirty="0"/>
                        <a:t>excelsior;</a:t>
                      </a:r>
                      <a:endParaRPr lang="zh-CN" altLang="en-US" sz="1800" dirty="0">
                        <a:solidFill>
                          <a:srgbClr val="0432FF"/>
                        </a:solidFill>
                      </a:endParaRPr>
                    </a:p>
                  </a:txBody>
                  <a:tcPr/>
                </a:tc>
                <a:extLst>
                  <a:ext uri="{0D108BD9-81ED-4DB2-BD59-A6C34878D82A}">
                    <a16:rowId xmlns:a16="http://schemas.microsoft.com/office/drawing/2014/main" val="2866417554"/>
                  </a:ext>
                </a:extLst>
              </a:tr>
              <a:tr h="370840">
                <a:tc>
                  <a:txBody>
                    <a:bodyPr/>
                    <a:lstStyle/>
                    <a:p>
                      <a:r>
                        <a:rPr lang="en-US" altLang="zh-TW" dirty="0"/>
                        <a:t>Use</a:t>
                      </a:r>
                      <a:endParaRPr lang="zh-TW" altLang="en-US" dirty="0"/>
                    </a:p>
                  </a:txBody>
                  <a:tcPr/>
                </a:tc>
                <a:tc>
                  <a:txBody>
                    <a:bodyPr/>
                    <a:lstStyle/>
                    <a:p>
                      <a:pPr marL="0" lvl="0" indent="0">
                        <a:buFont typeface="+mj-lt"/>
                        <a:buNone/>
                      </a:pPr>
                      <a:r>
                        <a:rPr lang="en-US" altLang="zh-CN" i="1" dirty="0"/>
                        <a:t>USE excelsior;</a:t>
                      </a:r>
                      <a:endParaRPr lang="zh-CN" altLang="en-US" sz="1800" dirty="0">
                        <a:solidFill>
                          <a:srgbClr val="0432FF"/>
                        </a:solidFill>
                      </a:endParaRPr>
                    </a:p>
                  </a:txBody>
                  <a:tcPr/>
                </a:tc>
                <a:extLst>
                  <a:ext uri="{0D108BD9-81ED-4DB2-BD59-A6C34878D82A}">
                    <a16:rowId xmlns:a16="http://schemas.microsoft.com/office/drawing/2014/main" val="1230762072"/>
                  </a:ext>
                </a:extLst>
              </a:tr>
              <a:tr h="370840">
                <a:tc>
                  <a:txBody>
                    <a:bodyPr/>
                    <a:lstStyle/>
                    <a:p>
                      <a:r>
                        <a:rPr lang="en-US" altLang="zh-TW" dirty="0"/>
                        <a:t>Revise</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TW" i="1" dirty="0"/>
                        <a:t>ALTER KEYSPACE excelsior WITH replication = {'class': '</a:t>
                      </a:r>
                      <a:r>
                        <a:rPr kumimoji="1" lang="en" altLang="zh-TW" i="1" dirty="0" err="1"/>
                        <a:t>SimpleStrategy</a:t>
                      </a:r>
                      <a:r>
                        <a:rPr kumimoji="1" lang="en" altLang="zh-TW" i="1" dirty="0"/>
                        <a:t>', '</a:t>
                      </a:r>
                      <a:r>
                        <a:rPr kumimoji="1" lang="en" altLang="zh-TW" i="1" dirty="0" err="1"/>
                        <a:t>replication_factor</a:t>
                      </a:r>
                      <a:r>
                        <a:rPr kumimoji="1" lang="en" altLang="zh-TW" i="1" dirty="0"/>
                        <a:t>' : 4};</a:t>
                      </a:r>
                    </a:p>
                  </a:txBody>
                  <a:tcPr/>
                </a:tc>
                <a:extLst>
                  <a:ext uri="{0D108BD9-81ED-4DB2-BD59-A6C34878D82A}">
                    <a16:rowId xmlns:a16="http://schemas.microsoft.com/office/drawing/2014/main" val="1825466301"/>
                  </a:ext>
                </a:extLst>
              </a:tr>
              <a:tr h="370840">
                <a:tc>
                  <a:txBody>
                    <a:bodyPr/>
                    <a:lstStyle/>
                    <a:p>
                      <a:r>
                        <a:rPr lang="en-US" altLang="zh-TW" dirty="0"/>
                        <a:t>Drop</a:t>
                      </a:r>
                      <a:endParaRPr lang="zh-TW" altLang="en-US" dirty="0"/>
                    </a:p>
                  </a:txBody>
                  <a:tcPr/>
                </a:tc>
                <a:tc>
                  <a:txBody>
                    <a:bodyPr/>
                    <a:lstStyle/>
                    <a:p>
                      <a:r>
                        <a:rPr lang="en" altLang="zh-TW" i="1" dirty="0"/>
                        <a:t>DROP KEYSPACE excelsior;</a:t>
                      </a:r>
                      <a:endParaRPr lang="zh-TW" altLang="en-US" dirty="0"/>
                    </a:p>
                  </a:txBody>
                  <a:tcPr/>
                </a:tc>
                <a:extLst>
                  <a:ext uri="{0D108BD9-81ED-4DB2-BD59-A6C34878D82A}">
                    <a16:rowId xmlns:a16="http://schemas.microsoft.com/office/drawing/2014/main" val="821191140"/>
                  </a:ext>
                </a:extLst>
              </a:tr>
            </a:tbl>
          </a:graphicData>
        </a:graphic>
      </p:graphicFrame>
      <p:sp>
        <p:nvSpPr>
          <p:cNvPr id="7" name="矩形 6">
            <a:extLst>
              <a:ext uri="{FF2B5EF4-FFF2-40B4-BE49-F238E27FC236}">
                <a16:creationId xmlns:a16="http://schemas.microsoft.com/office/drawing/2014/main" id="{C624EE8E-5E76-5349-8F23-AEA1F83277C5}"/>
              </a:ext>
            </a:extLst>
          </p:cNvPr>
          <p:cNvSpPr/>
          <p:nvPr/>
        </p:nvSpPr>
        <p:spPr>
          <a:xfrm>
            <a:off x="8378009" y="395849"/>
            <a:ext cx="3584142" cy="738664"/>
          </a:xfrm>
          <a:prstGeom prst="rect">
            <a:avLst/>
          </a:prstGeom>
          <a:ln>
            <a:solidFill>
              <a:schemeClr val="bg1">
                <a:lumMod val="75000"/>
              </a:schemeClr>
            </a:solidFill>
          </a:ln>
        </p:spPr>
        <p:txBody>
          <a:bodyPr wrap="square">
            <a:spAutoFit/>
          </a:bodyPr>
          <a:lstStyle/>
          <a:p>
            <a:r>
              <a:rPr lang="en" altLang="zh-TW" sz="1400" dirty="0"/>
              <a:t>Replication </a:t>
            </a:r>
            <a:r>
              <a:rPr lang="zh-CN" altLang="en-US" sz="1400" dirty="0"/>
              <a:t>說明</a:t>
            </a:r>
            <a:r>
              <a:rPr lang="en" altLang="zh-CN" sz="1400" dirty="0"/>
              <a:t>: </a:t>
            </a:r>
            <a:br>
              <a:rPr lang="en" altLang="zh-CN" sz="1400" dirty="0"/>
            </a:br>
            <a:r>
              <a:rPr lang="en" altLang="zh-CN" sz="1400" dirty="0"/>
              <a:t>* </a:t>
            </a:r>
            <a:r>
              <a:rPr lang="en" altLang="zh-TW" sz="1400" dirty="0" err="1"/>
              <a:t>SimpleStrategy</a:t>
            </a:r>
            <a:r>
              <a:rPr lang="en" altLang="zh-TW" sz="1400" dirty="0"/>
              <a:t>: </a:t>
            </a:r>
            <a:r>
              <a:rPr lang="zh-TW" altLang="en-US" sz="1400" dirty="0"/>
              <a:t>資料放在同 </a:t>
            </a:r>
            <a:r>
              <a:rPr lang="en" altLang="zh-TW" sz="1400" dirty="0"/>
              <a:t>DC </a:t>
            </a:r>
            <a:r>
              <a:rPr lang="zh-TW" altLang="en-US" sz="1400" dirty="0"/>
              <a:t>不同節點中</a:t>
            </a:r>
            <a:br>
              <a:rPr lang="en-US" altLang="zh-TW" sz="1400" dirty="0"/>
            </a:br>
            <a:r>
              <a:rPr lang="en-US" altLang="zh-TW" sz="1400" dirty="0"/>
              <a:t>* </a:t>
            </a:r>
            <a:r>
              <a:rPr lang="en" altLang="zh-TW" sz="1400" dirty="0" err="1"/>
              <a:t>NetworkTopologyStrategy</a:t>
            </a:r>
            <a:r>
              <a:rPr lang="en" altLang="zh-TW" sz="1400" dirty="0"/>
              <a:t>: </a:t>
            </a:r>
            <a:r>
              <a:rPr lang="zh-TW" altLang="en-US" sz="1400" dirty="0"/>
              <a:t>跨 </a:t>
            </a:r>
            <a:r>
              <a:rPr lang="en" altLang="zh-TW" sz="1400" dirty="0"/>
              <a:t>DC </a:t>
            </a:r>
            <a:r>
              <a:rPr lang="zh-TW" altLang="en-US" sz="1400" dirty="0"/>
              <a:t>分散資料</a:t>
            </a:r>
          </a:p>
        </p:txBody>
      </p:sp>
    </p:spTree>
    <p:extLst>
      <p:ext uri="{BB962C8B-B14F-4D97-AF65-F5344CB8AC3E}">
        <p14:creationId xmlns:p14="http://schemas.microsoft.com/office/powerpoint/2010/main" val="2992878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DB27C5-C4A8-9C46-A094-17FDEAEE84EB}"/>
              </a:ext>
            </a:extLst>
          </p:cNvPr>
          <p:cNvSpPr>
            <a:spLocks noGrp="1"/>
          </p:cNvSpPr>
          <p:nvPr>
            <p:ph type="title"/>
          </p:nvPr>
        </p:nvSpPr>
        <p:spPr/>
        <p:txBody>
          <a:bodyPr/>
          <a:lstStyle/>
          <a:p>
            <a:r>
              <a:rPr lang="en" altLang="zh-TW" dirty="0"/>
              <a:t>Cassandra </a:t>
            </a:r>
            <a:r>
              <a:rPr lang="zh-CN" altLang="en-US" dirty="0"/>
              <a:t>資料寫入機制</a:t>
            </a:r>
            <a:endParaRPr kumimoji="1" lang="zh-TW" altLang="en-US" dirty="0"/>
          </a:p>
        </p:txBody>
      </p:sp>
      <p:sp>
        <p:nvSpPr>
          <p:cNvPr id="3" name="內容版面配置區 2">
            <a:extLst>
              <a:ext uri="{FF2B5EF4-FFF2-40B4-BE49-F238E27FC236}">
                <a16:creationId xmlns:a16="http://schemas.microsoft.com/office/drawing/2014/main" id="{7E2FA9A1-F143-9045-AC43-BB93BE70AC76}"/>
              </a:ext>
            </a:extLst>
          </p:cNvPr>
          <p:cNvSpPr>
            <a:spLocks noGrp="1"/>
          </p:cNvSpPr>
          <p:nvPr>
            <p:ph idx="1"/>
          </p:nvPr>
        </p:nvSpPr>
        <p:spPr/>
        <p:txBody>
          <a:bodyPr>
            <a:normAutofit fontScale="85000" lnSpcReduction="20000"/>
          </a:bodyPr>
          <a:lstStyle/>
          <a:p>
            <a:pPr latinLnBrk="1"/>
            <a:r>
              <a:rPr lang="en" altLang="zh-TW" dirty="0"/>
              <a:t>Cassandra </a:t>
            </a:r>
            <a:r>
              <a:rPr lang="zh-TW" altLang="en-US" dirty="0"/>
              <a:t>的修改都是寫入。前面提到 </a:t>
            </a:r>
            <a:r>
              <a:rPr lang="en" altLang="zh-TW" dirty="0"/>
              <a:t>Cassandra </a:t>
            </a:r>
            <a:r>
              <a:rPr lang="zh-TW" altLang="en-US" dirty="0"/>
              <a:t>速度快，快在不需要定位資料。任何 </a:t>
            </a:r>
            <a:r>
              <a:rPr lang="en" altLang="zh-TW" dirty="0"/>
              <a:t>Update </a:t>
            </a:r>
            <a:r>
              <a:rPr lang="zh-TW" altLang="en-US" dirty="0"/>
              <a:t>命令，在傳統資料庫上，都需要把這條記錄讀到記憶體裡，並上鎖。而在 </a:t>
            </a:r>
            <a:r>
              <a:rPr lang="en" altLang="zh-TW" dirty="0"/>
              <a:t>Cassandra </a:t>
            </a:r>
            <a:r>
              <a:rPr lang="zh-TW" altLang="en-US" dirty="0"/>
              <a:t>上，</a:t>
            </a:r>
            <a:r>
              <a:rPr lang="en" altLang="zh-TW" dirty="0"/>
              <a:t>Update </a:t>
            </a:r>
            <a:r>
              <a:rPr lang="zh-TW" altLang="en-US" dirty="0"/>
              <a:t>命令會變成一條 </a:t>
            </a:r>
            <a:r>
              <a:rPr lang="en" altLang="zh-TW" dirty="0"/>
              <a:t>INSERT </a:t>
            </a:r>
            <a:r>
              <a:rPr lang="zh-TW" altLang="en-US" dirty="0"/>
              <a:t>語句，那豈不是在系統裡重 </a:t>
            </a:r>
            <a:r>
              <a:rPr lang="en" altLang="zh-TW" dirty="0"/>
              <a:t>KEY </a:t>
            </a:r>
            <a:r>
              <a:rPr lang="zh-TW" altLang="en-US" dirty="0"/>
              <a:t>了嗎？這裡便要依靠記錄上的 </a:t>
            </a:r>
            <a:r>
              <a:rPr lang="en" altLang="zh-TW" dirty="0"/>
              <a:t>Timestamps</a:t>
            </a:r>
            <a:r>
              <a:rPr lang="zh-TW" altLang="en" dirty="0"/>
              <a:t>。</a:t>
            </a:r>
          </a:p>
          <a:p>
            <a:pPr latinLnBrk="1"/>
            <a:r>
              <a:rPr lang="en" altLang="zh-TW" dirty="0"/>
              <a:t>Cassandra </a:t>
            </a:r>
            <a:r>
              <a:rPr lang="zh-TW" altLang="en-US" dirty="0"/>
              <a:t>的每次查詢，都會把所有重的 </a:t>
            </a:r>
            <a:r>
              <a:rPr lang="en" altLang="zh-TW" dirty="0"/>
              <a:t>KEY </a:t>
            </a:r>
            <a:r>
              <a:rPr lang="zh-TW" altLang="en-US" dirty="0"/>
              <a:t>讀出來，但是永遠會以最新的 </a:t>
            </a:r>
            <a:r>
              <a:rPr lang="en" altLang="zh-TW" dirty="0"/>
              <a:t>Timestamps </a:t>
            </a:r>
            <a:r>
              <a:rPr lang="zh-TW" altLang="en-US" dirty="0"/>
              <a:t>為準。這就解決了把所有的修改，都變成寫入的問題。但是，這麼幹有兩大顯而易見問題。第一，資料會無限的膨脹，吃掉磁碟。第二，資料膨脹會帶來查詢需要讀出的重複資料增加，無限的膨脹則會無限的增加，讀取效能就會受損。</a:t>
            </a:r>
          </a:p>
          <a:p>
            <a:pPr latinLnBrk="1"/>
            <a:r>
              <a:rPr lang="zh-TW" altLang="en-US" dirty="0"/>
              <a:t>所以這裡，就要介紹壓縮（</a:t>
            </a:r>
            <a:r>
              <a:rPr lang="en" altLang="zh-TW" dirty="0"/>
              <a:t>Compaction</a:t>
            </a:r>
            <a:r>
              <a:rPr lang="zh-TW" altLang="en" dirty="0"/>
              <a:t>）</a:t>
            </a:r>
            <a:r>
              <a:rPr lang="zh-TW" altLang="en-US" dirty="0"/>
              <a:t>的概念。這裡要特別的注意，這不是我們通常說的資料庫壓縮技術，那個通常用的 </a:t>
            </a:r>
            <a:r>
              <a:rPr lang="en" altLang="zh-TW" dirty="0"/>
              <a:t>Compress</a:t>
            </a:r>
            <a:r>
              <a:rPr lang="zh-TW" altLang="en" dirty="0"/>
              <a:t>。</a:t>
            </a:r>
            <a:r>
              <a:rPr lang="zh-TW" altLang="en-US" dirty="0"/>
              <a:t>只是由於多個官方文件都把 </a:t>
            </a:r>
            <a:r>
              <a:rPr lang="en" altLang="zh-TW" dirty="0"/>
              <a:t>Compaction </a:t>
            </a:r>
            <a:r>
              <a:rPr lang="zh-TW" altLang="en-US" dirty="0"/>
              <a:t>翻譯成了壓縮，我個人覺得它更應該翻譯成資料的整理。</a:t>
            </a:r>
            <a:r>
              <a:rPr lang="en" altLang="zh-TW" dirty="0"/>
              <a:t>Compaction </a:t>
            </a:r>
            <a:r>
              <a:rPr lang="zh-TW" altLang="en-US" dirty="0"/>
              <a:t>是在資料庫後臺非同步做的，接著前面的內容，它的內容至少有比如把墓碑資料真實移除，把時間戳比較老的資料移除，重新整理 </a:t>
            </a:r>
            <a:r>
              <a:rPr lang="en" altLang="zh-TW" dirty="0" err="1"/>
              <a:t>SSTable</a:t>
            </a:r>
            <a:r>
              <a:rPr lang="en" altLang="zh-TW" dirty="0"/>
              <a:t> </a:t>
            </a:r>
            <a:r>
              <a:rPr lang="zh-TW" altLang="en-US" dirty="0"/>
              <a:t>的儲存檔案等。</a:t>
            </a:r>
          </a:p>
        </p:txBody>
      </p:sp>
      <p:sp>
        <p:nvSpPr>
          <p:cNvPr id="4" name="矩形 3">
            <a:extLst>
              <a:ext uri="{FF2B5EF4-FFF2-40B4-BE49-F238E27FC236}">
                <a16:creationId xmlns:a16="http://schemas.microsoft.com/office/drawing/2014/main" id="{F7AEFB93-B14D-B54E-95F1-C7E4F41EB918}"/>
              </a:ext>
            </a:extLst>
          </p:cNvPr>
          <p:cNvSpPr/>
          <p:nvPr/>
        </p:nvSpPr>
        <p:spPr>
          <a:xfrm>
            <a:off x="8176862" y="6488668"/>
            <a:ext cx="4015138" cy="369332"/>
          </a:xfrm>
          <a:prstGeom prst="rect">
            <a:avLst/>
          </a:prstGeom>
        </p:spPr>
        <p:txBody>
          <a:bodyPr wrap="none">
            <a:spAutoFit/>
          </a:bodyPr>
          <a:lstStyle/>
          <a:p>
            <a:r>
              <a:rPr kumimoji="1" lang="en-US" altLang="zh-TW" dirty="0">
                <a:hlinkClick r:id="rId3"/>
              </a:rPr>
              <a:t>https://www.gushiciku.cn/pl/pcjn/zh-tw</a:t>
            </a:r>
            <a:r>
              <a:rPr kumimoji="1" lang="en-US" altLang="zh-TW" dirty="0"/>
              <a:t> </a:t>
            </a:r>
          </a:p>
        </p:txBody>
      </p:sp>
    </p:spTree>
    <p:extLst>
      <p:ext uri="{BB962C8B-B14F-4D97-AF65-F5344CB8AC3E}">
        <p14:creationId xmlns:p14="http://schemas.microsoft.com/office/powerpoint/2010/main" val="4216234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58B559-1DC5-A749-B391-3D2BA4F76E30}"/>
              </a:ext>
            </a:extLst>
          </p:cNvPr>
          <p:cNvSpPr>
            <a:spLocks noGrp="1"/>
          </p:cNvSpPr>
          <p:nvPr>
            <p:ph type="title"/>
          </p:nvPr>
        </p:nvSpPr>
        <p:spPr/>
        <p:txBody>
          <a:bodyPr/>
          <a:lstStyle/>
          <a:p>
            <a:r>
              <a:rPr lang="en" altLang="zh-TW" dirty="0"/>
              <a:t>Row-Level Functions: </a:t>
            </a:r>
            <a:r>
              <a:rPr kumimoji="1" lang="en-US" altLang="zh-TW" dirty="0"/>
              <a:t>Select</a:t>
            </a:r>
            <a:endParaRPr kumimoji="1" lang="zh-TW" altLang="en-US" dirty="0"/>
          </a:p>
        </p:txBody>
      </p:sp>
      <p:sp>
        <p:nvSpPr>
          <p:cNvPr id="3" name="內容版面配置區 2">
            <a:extLst>
              <a:ext uri="{FF2B5EF4-FFF2-40B4-BE49-F238E27FC236}">
                <a16:creationId xmlns:a16="http://schemas.microsoft.com/office/drawing/2014/main" id="{FD450EE1-A320-E14F-9025-12021BDDCBE7}"/>
              </a:ext>
            </a:extLst>
          </p:cNvPr>
          <p:cNvSpPr>
            <a:spLocks noGrp="1"/>
          </p:cNvSpPr>
          <p:nvPr>
            <p:ph idx="1"/>
          </p:nvPr>
        </p:nvSpPr>
        <p:spPr/>
        <p:txBody>
          <a:bodyPr>
            <a:noAutofit/>
          </a:bodyPr>
          <a:lstStyle/>
          <a:p>
            <a:r>
              <a:rPr kumimoji="1" lang="en-US" altLang="zh-TW" sz="2000" dirty="0" err="1"/>
              <a:t>SSTable</a:t>
            </a:r>
            <a:r>
              <a:rPr kumimoji="1" lang="en-US" altLang="zh-TW" sz="2000" dirty="0"/>
              <a:t> Attached Secondary Indexes (SASI)</a:t>
            </a:r>
          </a:p>
          <a:p>
            <a:pPr lvl="1"/>
            <a:r>
              <a:rPr kumimoji="1" lang="en-US" altLang="zh-TW" sz="2000" b="1" dirty="0"/>
              <a:t>PREFIX index (Default Mode)</a:t>
            </a:r>
          </a:p>
          <a:p>
            <a:pPr lvl="2"/>
            <a:r>
              <a:rPr kumimoji="1" lang="en-US" altLang="zh-TW" dirty="0"/>
              <a:t>CREATE CUSTOM INDEX  </a:t>
            </a:r>
            <a:r>
              <a:rPr kumimoji="1" lang="en-US" altLang="zh-TW" dirty="0" err="1"/>
              <a:t>fn_prefix</a:t>
            </a:r>
            <a:r>
              <a:rPr kumimoji="1" lang="en-US" altLang="zh-TW" dirty="0"/>
              <a:t> ON </a:t>
            </a:r>
            <a:r>
              <a:rPr kumimoji="1" lang="en-US" altLang="zh-TW" dirty="0" err="1"/>
              <a:t>cyclist_name</a:t>
            </a:r>
            <a:r>
              <a:rPr kumimoji="1" lang="en-US" altLang="zh-TW" dirty="0"/>
              <a:t> (</a:t>
            </a:r>
            <a:r>
              <a:rPr kumimoji="1" lang="en-US" altLang="zh-TW" dirty="0" err="1"/>
              <a:t>firstname</a:t>
            </a:r>
            <a:r>
              <a:rPr kumimoji="1" lang="en-US" altLang="zh-TW" dirty="0"/>
              <a:t>) USING '</a:t>
            </a:r>
            <a:r>
              <a:rPr kumimoji="1" lang="en-US" altLang="zh-TW" dirty="0" err="1"/>
              <a:t>org.apache.cassandra.index.sasi.SASIIndex</a:t>
            </a:r>
            <a:r>
              <a:rPr kumimoji="1" lang="en-US" altLang="zh-TW" dirty="0"/>
              <a:t>’;</a:t>
            </a:r>
          </a:p>
          <a:p>
            <a:pPr lvl="2"/>
            <a:r>
              <a:rPr kumimoji="1" lang="en-US" altLang="zh-TW" dirty="0"/>
              <a:t>SELECT * FROM </a:t>
            </a:r>
            <a:r>
              <a:rPr kumimoji="1" lang="en-US" altLang="zh-TW" dirty="0" err="1"/>
              <a:t>cyclist_name</a:t>
            </a:r>
            <a:r>
              <a:rPr kumimoji="1" lang="en-US" altLang="zh-TW" dirty="0"/>
              <a:t> WHERE </a:t>
            </a:r>
            <a:r>
              <a:rPr kumimoji="1" lang="en-US" altLang="zh-TW" dirty="0" err="1"/>
              <a:t>firstname</a:t>
            </a:r>
            <a:r>
              <a:rPr kumimoji="1" lang="en-US" altLang="zh-TW" dirty="0"/>
              <a:t> </a:t>
            </a:r>
            <a:r>
              <a:rPr kumimoji="1" lang="en-US" altLang="zh-TW" dirty="0">
                <a:solidFill>
                  <a:srgbClr val="FF2F92"/>
                </a:solidFill>
              </a:rPr>
              <a:t>LIKE 'M</a:t>
            </a:r>
            <a:r>
              <a:rPr kumimoji="1" lang="en-US" altLang="zh-TW" b="1" dirty="0">
                <a:solidFill>
                  <a:srgbClr val="FF2F92"/>
                </a:solidFill>
              </a:rPr>
              <a:t>%</a:t>
            </a:r>
            <a:r>
              <a:rPr kumimoji="1" lang="en-US" altLang="zh-TW" dirty="0">
                <a:solidFill>
                  <a:srgbClr val="FF2F92"/>
                </a:solidFill>
              </a:rPr>
              <a:t>’</a:t>
            </a:r>
            <a:r>
              <a:rPr kumimoji="1" lang="en-US" altLang="zh-TW" dirty="0"/>
              <a:t>;</a:t>
            </a:r>
          </a:p>
          <a:p>
            <a:pPr lvl="1"/>
            <a:r>
              <a:rPr kumimoji="1" lang="en-US" altLang="zh-TW" sz="2000" b="1" dirty="0"/>
              <a:t>CONTAINS index</a:t>
            </a:r>
          </a:p>
          <a:p>
            <a:pPr lvl="2"/>
            <a:r>
              <a:rPr kumimoji="1" lang="en-US" altLang="zh-TW" dirty="0"/>
              <a:t>CREATE CUSTOM INDEX </a:t>
            </a:r>
            <a:r>
              <a:rPr kumimoji="1" lang="en-US" altLang="zh-TW" dirty="0" err="1"/>
              <a:t>fn_contains</a:t>
            </a:r>
            <a:r>
              <a:rPr kumimoji="1" lang="en-US" altLang="zh-TW" dirty="0"/>
              <a:t> ON </a:t>
            </a:r>
            <a:r>
              <a:rPr kumimoji="1" lang="en-US" altLang="zh-TW" dirty="0" err="1"/>
              <a:t>cyclist_name</a:t>
            </a:r>
            <a:r>
              <a:rPr kumimoji="1" lang="en-US" altLang="zh-TW" dirty="0"/>
              <a:t> (</a:t>
            </a:r>
            <a:r>
              <a:rPr kumimoji="1" lang="en-US" altLang="zh-TW" dirty="0" err="1"/>
              <a:t>firstname</a:t>
            </a:r>
            <a:r>
              <a:rPr kumimoji="1" lang="en-US" altLang="zh-TW" dirty="0"/>
              <a:t>) USING '</a:t>
            </a:r>
            <a:r>
              <a:rPr kumimoji="1" lang="en-US" altLang="zh-TW" dirty="0" err="1"/>
              <a:t>org.apache.cassandra.index.sasi.SASIIndex</a:t>
            </a:r>
            <a:r>
              <a:rPr kumimoji="1" lang="en-US" altLang="zh-TW" dirty="0"/>
              <a:t>’ </a:t>
            </a:r>
            <a:r>
              <a:rPr kumimoji="1" lang="en-US" altLang="zh-TW" dirty="0">
                <a:solidFill>
                  <a:srgbClr val="FF2F92"/>
                </a:solidFill>
              </a:rPr>
              <a:t>WITH OPTIONS = { 'mode': 'CONTAINS’ }</a:t>
            </a:r>
            <a:r>
              <a:rPr kumimoji="1" lang="en-US" altLang="zh-TW" dirty="0"/>
              <a:t>;</a:t>
            </a:r>
          </a:p>
          <a:p>
            <a:pPr lvl="2"/>
            <a:r>
              <a:rPr kumimoji="1" lang="en-US" altLang="zh-TW" dirty="0"/>
              <a:t>SELECT * FROM </a:t>
            </a:r>
            <a:r>
              <a:rPr kumimoji="1" lang="en-US" altLang="zh-TW" dirty="0" err="1"/>
              <a:t>cyclist_name</a:t>
            </a:r>
            <a:r>
              <a:rPr kumimoji="1" lang="en-US" altLang="zh-TW" dirty="0"/>
              <a:t> WHERE </a:t>
            </a:r>
            <a:r>
              <a:rPr kumimoji="1" lang="en-US" altLang="zh-TW" dirty="0" err="1"/>
              <a:t>firstname</a:t>
            </a:r>
            <a:r>
              <a:rPr kumimoji="1" lang="en-US" altLang="zh-TW" dirty="0"/>
              <a:t> </a:t>
            </a:r>
            <a:r>
              <a:rPr kumimoji="1" lang="en-US" altLang="zh-TW" dirty="0">
                <a:solidFill>
                  <a:srgbClr val="FF2F92"/>
                </a:solidFill>
              </a:rPr>
              <a:t>LIKE '%M%’</a:t>
            </a:r>
            <a:r>
              <a:rPr kumimoji="1" lang="en-US" altLang="zh-TW" dirty="0"/>
              <a:t>;</a:t>
            </a:r>
          </a:p>
          <a:p>
            <a:pPr lvl="2"/>
            <a:endParaRPr kumimoji="1" lang="en-US" altLang="zh-TW" dirty="0"/>
          </a:p>
          <a:p>
            <a:pPr lvl="2"/>
            <a:endParaRPr kumimoji="1" lang="en-US" altLang="zh-TW" dirty="0"/>
          </a:p>
          <a:p>
            <a:pPr lvl="2"/>
            <a:endParaRPr kumimoji="1" lang="en-US" altLang="zh-TW" dirty="0"/>
          </a:p>
          <a:p>
            <a:pPr lvl="2"/>
            <a:r>
              <a:rPr kumimoji="1" lang="en-US" altLang="zh-TW" dirty="0"/>
              <a:t>SELECT * FROM </a:t>
            </a:r>
            <a:r>
              <a:rPr kumimoji="1" lang="en-US" altLang="zh-TW" dirty="0" err="1"/>
              <a:t>cyclist_name</a:t>
            </a:r>
            <a:r>
              <a:rPr kumimoji="1" lang="en-US" altLang="zh-TW" dirty="0"/>
              <a:t> WHERE </a:t>
            </a:r>
            <a:r>
              <a:rPr kumimoji="1" lang="en-US" altLang="zh-TW" dirty="0" err="1"/>
              <a:t>firstname</a:t>
            </a:r>
            <a:r>
              <a:rPr kumimoji="1" lang="en-US" altLang="zh-TW" dirty="0"/>
              <a:t> </a:t>
            </a:r>
            <a:r>
              <a:rPr kumimoji="1" lang="en-US" altLang="zh-TW" dirty="0">
                <a:solidFill>
                  <a:srgbClr val="FF2F92"/>
                </a:solidFill>
              </a:rPr>
              <a:t>&gt; 'Mar'</a:t>
            </a:r>
            <a:r>
              <a:rPr kumimoji="1" lang="en-US" altLang="zh-TW" dirty="0"/>
              <a:t> ALLOW FILTERING;</a:t>
            </a:r>
          </a:p>
        </p:txBody>
      </p:sp>
      <p:pic>
        <p:nvPicPr>
          <p:cNvPr id="4" name="圖片 3">
            <a:extLst>
              <a:ext uri="{FF2B5EF4-FFF2-40B4-BE49-F238E27FC236}">
                <a16:creationId xmlns:a16="http://schemas.microsoft.com/office/drawing/2014/main" id="{CA880A16-4BAF-AF4D-B0EC-399702112B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23033" y="1825625"/>
            <a:ext cx="6881347" cy="4518224"/>
          </a:xfrm>
          <a:prstGeom prst="rect">
            <a:avLst/>
          </a:prstGeom>
        </p:spPr>
      </p:pic>
      <p:pic>
        <p:nvPicPr>
          <p:cNvPr id="5" name="圖片 4">
            <a:extLst>
              <a:ext uri="{FF2B5EF4-FFF2-40B4-BE49-F238E27FC236}">
                <a16:creationId xmlns:a16="http://schemas.microsoft.com/office/drawing/2014/main" id="{DFF13742-C818-8F4C-8BE7-7BF3E012E5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43700" y="1288720"/>
            <a:ext cx="5294728" cy="1242991"/>
          </a:xfrm>
          <a:prstGeom prst="rect">
            <a:avLst/>
          </a:prstGeom>
        </p:spPr>
      </p:pic>
      <p:pic>
        <p:nvPicPr>
          <p:cNvPr id="9" name="圖片 8">
            <a:extLst>
              <a:ext uri="{FF2B5EF4-FFF2-40B4-BE49-F238E27FC236}">
                <a16:creationId xmlns:a16="http://schemas.microsoft.com/office/drawing/2014/main" id="{7F3A3FB2-6AA1-354F-8185-B38710C612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89868" y="4729316"/>
            <a:ext cx="5457669" cy="873862"/>
          </a:xfrm>
          <a:prstGeom prst="rect">
            <a:avLst/>
          </a:prstGeom>
        </p:spPr>
      </p:pic>
      <p:pic>
        <p:nvPicPr>
          <p:cNvPr id="10" name="圖片 9">
            <a:extLst>
              <a:ext uri="{FF2B5EF4-FFF2-40B4-BE49-F238E27FC236}">
                <a16:creationId xmlns:a16="http://schemas.microsoft.com/office/drawing/2014/main" id="{EB96729C-45A0-D14B-9FCA-331F98EAD7F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89868" y="6078124"/>
            <a:ext cx="5457669" cy="621457"/>
          </a:xfrm>
          <a:prstGeom prst="rect">
            <a:avLst/>
          </a:prstGeom>
        </p:spPr>
      </p:pic>
    </p:spTree>
    <p:extLst>
      <p:ext uri="{BB962C8B-B14F-4D97-AF65-F5344CB8AC3E}">
        <p14:creationId xmlns:p14="http://schemas.microsoft.com/office/powerpoint/2010/main" val="628631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58B559-1DC5-A749-B391-3D2BA4F76E30}"/>
              </a:ext>
            </a:extLst>
          </p:cNvPr>
          <p:cNvSpPr>
            <a:spLocks noGrp="1"/>
          </p:cNvSpPr>
          <p:nvPr>
            <p:ph type="title"/>
          </p:nvPr>
        </p:nvSpPr>
        <p:spPr/>
        <p:txBody>
          <a:bodyPr/>
          <a:lstStyle/>
          <a:p>
            <a:r>
              <a:rPr lang="en" altLang="zh-TW" dirty="0"/>
              <a:t>Row-Level Functions: </a:t>
            </a:r>
            <a:r>
              <a:rPr kumimoji="1" lang="en-US" altLang="zh-TW" dirty="0"/>
              <a:t>Select</a:t>
            </a:r>
            <a:endParaRPr kumimoji="1" lang="zh-TW" altLang="en-US" dirty="0"/>
          </a:p>
        </p:txBody>
      </p:sp>
      <p:sp>
        <p:nvSpPr>
          <p:cNvPr id="3" name="內容版面配置區 2">
            <a:extLst>
              <a:ext uri="{FF2B5EF4-FFF2-40B4-BE49-F238E27FC236}">
                <a16:creationId xmlns:a16="http://schemas.microsoft.com/office/drawing/2014/main" id="{FD450EE1-A320-E14F-9025-12021BDDCBE7}"/>
              </a:ext>
            </a:extLst>
          </p:cNvPr>
          <p:cNvSpPr>
            <a:spLocks noGrp="1"/>
          </p:cNvSpPr>
          <p:nvPr>
            <p:ph idx="1"/>
          </p:nvPr>
        </p:nvSpPr>
        <p:spPr/>
        <p:txBody>
          <a:bodyPr>
            <a:normAutofit/>
          </a:bodyPr>
          <a:lstStyle/>
          <a:p>
            <a:r>
              <a:rPr kumimoji="1" lang="en-US" altLang="zh-TW" sz="2000" dirty="0" err="1"/>
              <a:t>SSTable</a:t>
            </a:r>
            <a:r>
              <a:rPr kumimoji="1" lang="en-US" altLang="zh-TW" sz="2000" dirty="0"/>
              <a:t> Attached Secondary Indexes (SASI)</a:t>
            </a:r>
          </a:p>
          <a:p>
            <a:pPr lvl="1"/>
            <a:r>
              <a:rPr kumimoji="1" lang="en-US" altLang="zh-TW" sz="2000" b="1" dirty="0"/>
              <a:t>SPARSE index</a:t>
            </a:r>
          </a:p>
          <a:p>
            <a:pPr lvl="2"/>
            <a:r>
              <a:rPr kumimoji="1" lang="en-US" altLang="zh-TW" dirty="0"/>
              <a:t>The SPARSE index is meant to </a:t>
            </a:r>
            <a:r>
              <a:rPr kumimoji="1" lang="en-US" altLang="zh-TW" dirty="0">
                <a:solidFill>
                  <a:srgbClr val="0432FF"/>
                </a:solidFill>
              </a:rPr>
              <a:t>improve performance of querying large, dense number ranges like </a:t>
            </a:r>
            <a:r>
              <a:rPr kumimoji="1" lang="en-US" altLang="zh-TW" b="1" dirty="0">
                <a:solidFill>
                  <a:srgbClr val="0432FF"/>
                </a:solidFill>
              </a:rPr>
              <a:t>timestamps</a:t>
            </a:r>
            <a:r>
              <a:rPr kumimoji="1" lang="en-US" altLang="zh-TW" dirty="0">
                <a:solidFill>
                  <a:srgbClr val="0432FF"/>
                </a:solidFill>
              </a:rPr>
              <a:t> for data inserted every millisecond.</a:t>
            </a:r>
            <a:r>
              <a:rPr kumimoji="1" lang="en-US" altLang="zh-TW" dirty="0"/>
              <a:t> If the data is numeric, millions of columns values with a small number of partition keys characterize the data, and range queries will be performed against the index, then SPARSE is the best choice.</a:t>
            </a:r>
          </a:p>
          <a:p>
            <a:pPr lvl="2"/>
            <a:r>
              <a:rPr kumimoji="1" lang="en-US" altLang="zh-TW" dirty="0"/>
              <a:t>By sparse, it means that for each indexed value, </a:t>
            </a:r>
            <a:r>
              <a:rPr kumimoji="1" lang="en-US" altLang="zh-TW" dirty="0">
                <a:solidFill>
                  <a:srgbClr val="0432FF"/>
                </a:solidFill>
              </a:rPr>
              <a:t>there are very few (maximum 5 actually) matching rows</a:t>
            </a:r>
            <a:r>
              <a:rPr kumimoji="1" lang="en-US" altLang="zh-TW" dirty="0"/>
              <a:t>. If there are more than 5 matching rows, an exception similar to the one below will be thrown: </a:t>
            </a:r>
            <a:r>
              <a:rPr kumimoji="1" lang="en-US" altLang="zh-TW" i="1" dirty="0" err="1"/>
              <a:t>java.io.IOException</a:t>
            </a:r>
            <a:r>
              <a:rPr kumimoji="1" lang="en-US" altLang="zh-TW" i="1" dirty="0"/>
              <a:t>: Term - ‘xxx’ belongs to more than 5 keys in SPARSE mode, which is not allowed.</a:t>
            </a:r>
            <a:r>
              <a:rPr kumimoji="1" lang="en-US" altLang="zh-TW" i="1" dirty="0">
                <a:solidFill>
                  <a:srgbClr val="0432FF"/>
                </a:solidFill>
              </a:rPr>
              <a:t> </a:t>
            </a:r>
            <a:r>
              <a:rPr kumimoji="1" lang="en-US" altLang="zh-TW" dirty="0">
                <a:solidFill>
                  <a:srgbClr val="0432FF"/>
                </a:solidFill>
                <a:sym typeface="Wingdings" pitchFamily="2" charset="2"/>
              </a:rPr>
              <a:t>. index </a:t>
            </a:r>
            <a:r>
              <a:rPr kumimoji="1" lang="zh-TW" altLang="en-US" dirty="0">
                <a:solidFill>
                  <a:srgbClr val="0432FF"/>
                </a:solidFill>
                <a:sym typeface="Wingdings" pitchFamily="2" charset="2"/>
              </a:rPr>
              <a:t>對到的 </a:t>
            </a:r>
            <a:r>
              <a:rPr kumimoji="1" lang="en-US" altLang="zh-TW" dirty="0">
                <a:solidFill>
                  <a:srgbClr val="0432FF"/>
                </a:solidFill>
                <a:sym typeface="Wingdings" pitchFamily="2" charset="2"/>
              </a:rPr>
              <a:t>rows count &gt; 5 </a:t>
            </a:r>
            <a:r>
              <a:rPr kumimoji="1" lang="zh-TW" altLang="en-US" dirty="0">
                <a:solidFill>
                  <a:srgbClr val="0432FF"/>
                </a:solidFill>
                <a:sym typeface="Wingdings" pitchFamily="2" charset="2"/>
              </a:rPr>
              <a:t>會</a:t>
            </a:r>
            <a:r>
              <a:rPr kumimoji="1" lang="zh-CN" altLang="en-US" dirty="0">
                <a:solidFill>
                  <a:srgbClr val="0432FF"/>
                </a:solidFill>
                <a:sym typeface="Wingdings" pitchFamily="2" charset="2"/>
              </a:rPr>
              <a:t>報</a:t>
            </a:r>
            <a:r>
              <a:rPr kumimoji="1" lang="zh-TW" altLang="en-US" dirty="0">
                <a:solidFill>
                  <a:srgbClr val="0432FF"/>
                </a:solidFill>
                <a:sym typeface="Wingdings" pitchFamily="2" charset="2"/>
              </a:rPr>
              <a:t>異常</a:t>
            </a:r>
            <a:endParaRPr kumimoji="1" lang="en-US" altLang="zh-TW" dirty="0">
              <a:solidFill>
                <a:srgbClr val="0432FF"/>
              </a:solidFill>
            </a:endParaRPr>
          </a:p>
          <a:p>
            <a:pPr lvl="2"/>
            <a:endParaRPr kumimoji="1" lang="en-US" altLang="zh-TW" dirty="0"/>
          </a:p>
          <a:p>
            <a:pPr lvl="2"/>
            <a:r>
              <a:rPr kumimoji="1" lang="en-US" altLang="zh-TW" dirty="0"/>
              <a:t>CREATE CUSTOM INDEX </a:t>
            </a:r>
            <a:r>
              <a:rPr kumimoji="1" lang="en-US" altLang="zh-TW" dirty="0" err="1"/>
              <a:t>fn_contains</a:t>
            </a:r>
            <a:r>
              <a:rPr kumimoji="1" lang="en-US" altLang="zh-TW" dirty="0"/>
              <a:t> ON </a:t>
            </a:r>
            <a:r>
              <a:rPr kumimoji="1" lang="en-US" altLang="zh-TW" dirty="0" err="1"/>
              <a:t>cyclist_name</a:t>
            </a:r>
            <a:r>
              <a:rPr kumimoji="1" lang="en-US" altLang="zh-TW" dirty="0"/>
              <a:t> (age) USING '</a:t>
            </a:r>
            <a:r>
              <a:rPr kumimoji="1" lang="en-US" altLang="zh-TW" dirty="0" err="1"/>
              <a:t>org.apache.cassandra.index.sasi.SASIIndex</a:t>
            </a:r>
            <a:r>
              <a:rPr kumimoji="1" lang="en-US" altLang="zh-TW" dirty="0"/>
              <a:t>' </a:t>
            </a:r>
            <a:r>
              <a:rPr kumimoji="1" lang="en-US" altLang="zh-TW" dirty="0">
                <a:solidFill>
                  <a:srgbClr val="FF2F92"/>
                </a:solidFill>
              </a:rPr>
              <a:t>WITH OPTIONS = { 'mode': 'SPARSE' }</a:t>
            </a:r>
            <a:r>
              <a:rPr kumimoji="1" lang="en-US" altLang="zh-TW" dirty="0"/>
              <a:t>;</a:t>
            </a:r>
          </a:p>
          <a:p>
            <a:pPr lvl="2"/>
            <a:r>
              <a:rPr kumimoji="1" lang="en-US" altLang="zh-TW" dirty="0"/>
              <a:t>SELECT * FROM </a:t>
            </a:r>
            <a:r>
              <a:rPr kumimoji="1" lang="en-US" altLang="zh-TW" dirty="0" err="1"/>
              <a:t>cycling.comments</a:t>
            </a:r>
            <a:r>
              <a:rPr kumimoji="1" lang="en-US" altLang="zh-TW" dirty="0"/>
              <a:t> WHERE </a:t>
            </a:r>
            <a:r>
              <a:rPr kumimoji="1" lang="en-US" altLang="zh-TW" dirty="0" err="1">
                <a:solidFill>
                  <a:srgbClr val="FF2F92"/>
                </a:solidFill>
              </a:rPr>
              <a:t>created_at</a:t>
            </a:r>
            <a:r>
              <a:rPr kumimoji="1" lang="en-US" altLang="zh-TW" dirty="0">
                <a:solidFill>
                  <a:srgbClr val="FF2F92"/>
                </a:solidFill>
              </a:rPr>
              <a:t> &lt; '2013-01-01 00:05:01.500'</a:t>
            </a:r>
            <a:r>
              <a:rPr kumimoji="1" lang="en-US" altLang="zh-TW" dirty="0"/>
              <a:t>;</a:t>
            </a:r>
          </a:p>
        </p:txBody>
      </p:sp>
      <p:pic>
        <p:nvPicPr>
          <p:cNvPr id="4" name="圖片 3">
            <a:extLst>
              <a:ext uri="{FF2B5EF4-FFF2-40B4-BE49-F238E27FC236}">
                <a16:creationId xmlns:a16="http://schemas.microsoft.com/office/drawing/2014/main" id="{CA880A16-4BAF-AF4D-B0EC-399702112B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23033" y="1825625"/>
            <a:ext cx="6881347" cy="4518224"/>
          </a:xfrm>
          <a:prstGeom prst="rect">
            <a:avLst/>
          </a:prstGeom>
        </p:spPr>
      </p:pic>
      <p:grpSp>
        <p:nvGrpSpPr>
          <p:cNvPr id="13" name="群組 12">
            <a:extLst>
              <a:ext uri="{FF2B5EF4-FFF2-40B4-BE49-F238E27FC236}">
                <a16:creationId xmlns:a16="http://schemas.microsoft.com/office/drawing/2014/main" id="{DF3E8EAD-F5CA-4A44-9B7B-EE4BEBD6A045}"/>
              </a:ext>
            </a:extLst>
          </p:cNvPr>
          <p:cNvGrpSpPr/>
          <p:nvPr/>
        </p:nvGrpSpPr>
        <p:grpSpPr>
          <a:xfrm>
            <a:off x="6142169" y="1169382"/>
            <a:ext cx="5896263" cy="1332234"/>
            <a:chOff x="2455511" y="3746980"/>
            <a:chExt cx="5896263" cy="1332234"/>
          </a:xfrm>
        </p:grpSpPr>
        <p:grpSp>
          <p:nvGrpSpPr>
            <p:cNvPr id="8" name="群組 7">
              <a:extLst>
                <a:ext uri="{FF2B5EF4-FFF2-40B4-BE49-F238E27FC236}">
                  <a16:creationId xmlns:a16="http://schemas.microsoft.com/office/drawing/2014/main" id="{C5F14790-2F97-0B4F-B6E1-979478B6DA56}"/>
                </a:ext>
              </a:extLst>
            </p:cNvPr>
            <p:cNvGrpSpPr/>
            <p:nvPr/>
          </p:nvGrpSpPr>
          <p:grpSpPr>
            <a:xfrm>
              <a:off x="2517096" y="4001294"/>
              <a:ext cx="5834678" cy="1077920"/>
              <a:chOff x="2517096" y="4001294"/>
              <a:chExt cx="5834678" cy="1077920"/>
            </a:xfrm>
          </p:grpSpPr>
          <p:pic>
            <p:nvPicPr>
              <p:cNvPr id="7" name="圖片 6">
                <a:extLst>
                  <a:ext uri="{FF2B5EF4-FFF2-40B4-BE49-F238E27FC236}">
                    <a16:creationId xmlns:a16="http://schemas.microsoft.com/office/drawing/2014/main" id="{57444008-C391-CB48-9D2B-ED03F561D00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17096" y="4001294"/>
                <a:ext cx="5834678" cy="1077920"/>
              </a:xfrm>
              <a:prstGeom prst="rect">
                <a:avLst/>
              </a:prstGeom>
              <a:ln>
                <a:solidFill>
                  <a:schemeClr val="bg1">
                    <a:lumMod val="75000"/>
                  </a:schemeClr>
                </a:solidFill>
              </a:ln>
            </p:spPr>
          </p:pic>
          <p:sp>
            <p:nvSpPr>
              <p:cNvPr id="11" name="矩形 10">
                <a:extLst>
                  <a:ext uri="{FF2B5EF4-FFF2-40B4-BE49-F238E27FC236}">
                    <a16:creationId xmlns:a16="http://schemas.microsoft.com/office/drawing/2014/main" id="{E024360B-519A-E34B-B2D4-D62BC87AF13E}"/>
                  </a:ext>
                </a:extLst>
              </p:cNvPr>
              <p:cNvSpPr/>
              <p:nvPr/>
            </p:nvSpPr>
            <p:spPr>
              <a:xfrm>
                <a:off x="2547076" y="4024776"/>
                <a:ext cx="885671" cy="994477"/>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2" name="矩形 11">
              <a:extLst>
                <a:ext uri="{FF2B5EF4-FFF2-40B4-BE49-F238E27FC236}">
                  <a16:creationId xmlns:a16="http://schemas.microsoft.com/office/drawing/2014/main" id="{A12257A6-E79C-464A-8B43-BEB1560D3538}"/>
                </a:ext>
              </a:extLst>
            </p:cNvPr>
            <p:cNvSpPr/>
            <p:nvPr/>
          </p:nvSpPr>
          <p:spPr>
            <a:xfrm>
              <a:off x="2455511" y="3746980"/>
              <a:ext cx="1398582" cy="307777"/>
            </a:xfrm>
            <a:prstGeom prst="rect">
              <a:avLst/>
            </a:prstGeom>
            <a:ln>
              <a:noFill/>
            </a:ln>
          </p:spPr>
          <p:txBody>
            <a:bodyPr wrap="square">
              <a:spAutoFit/>
            </a:bodyPr>
            <a:lstStyle/>
            <a:p>
              <a:r>
                <a:rPr lang="en-US" altLang="zh-TW" sz="1400" dirty="0">
                  <a:solidFill>
                    <a:srgbClr val="FF2F92"/>
                  </a:solidFill>
                </a:rPr>
                <a:t>Partition Key</a:t>
              </a:r>
              <a:endParaRPr lang="zh-TW" altLang="en-US" sz="1400" b="1" dirty="0">
                <a:solidFill>
                  <a:srgbClr val="FF2F92"/>
                </a:solidFill>
              </a:endParaRPr>
            </a:p>
          </p:txBody>
        </p:sp>
      </p:grpSp>
      <p:pic>
        <p:nvPicPr>
          <p:cNvPr id="14" name="圖片 13">
            <a:extLst>
              <a:ext uri="{FF2B5EF4-FFF2-40B4-BE49-F238E27FC236}">
                <a16:creationId xmlns:a16="http://schemas.microsoft.com/office/drawing/2014/main" id="{B40DCCC6-714F-B649-A5F7-DEA1DC9AD9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66921" y="6053528"/>
            <a:ext cx="6531340" cy="772026"/>
          </a:xfrm>
          <a:prstGeom prst="rect">
            <a:avLst/>
          </a:prstGeom>
          <a:ln>
            <a:solidFill>
              <a:schemeClr val="bg1">
                <a:lumMod val="75000"/>
              </a:schemeClr>
            </a:solidFill>
          </a:ln>
        </p:spPr>
      </p:pic>
    </p:spTree>
    <p:extLst>
      <p:ext uri="{BB962C8B-B14F-4D97-AF65-F5344CB8AC3E}">
        <p14:creationId xmlns:p14="http://schemas.microsoft.com/office/powerpoint/2010/main" val="698797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742DBB-338A-C844-AC21-BE96C939AEE3}"/>
              </a:ext>
            </a:extLst>
          </p:cNvPr>
          <p:cNvSpPr>
            <a:spLocks noGrp="1"/>
          </p:cNvSpPr>
          <p:nvPr>
            <p:ph type="title"/>
          </p:nvPr>
        </p:nvSpPr>
        <p:spPr/>
        <p:txBody>
          <a:bodyPr/>
          <a:lstStyle/>
          <a:p>
            <a:r>
              <a:rPr lang="en" altLang="zh-TW" dirty="0"/>
              <a:t>Select / Insert / Update / Delete / Batch Functions</a:t>
            </a:r>
            <a:endParaRPr kumimoji="1" lang="zh-TW" altLang="en-US" dirty="0"/>
          </a:p>
        </p:txBody>
      </p:sp>
      <p:sp>
        <p:nvSpPr>
          <p:cNvPr id="3" name="內容版面配置區 2">
            <a:extLst>
              <a:ext uri="{FF2B5EF4-FFF2-40B4-BE49-F238E27FC236}">
                <a16:creationId xmlns:a16="http://schemas.microsoft.com/office/drawing/2014/main" id="{295A7C45-BED4-5E4E-8231-0449675EF5CC}"/>
              </a:ext>
            </a:extLst>
          </p:cNvPr>
          <p:cNvSpPr>
            <a:spLocks noGrp="1"/>
          </p:cNvSpPr>
          <p:nvPr>
            <p:ph idx="1"/>
          </p:nvPr>
        </p:nvSpPr>
        <p:spPr/>
        <p:txBody>
          <a:bodyPr/>
          <a:lstStyle/>
          <a:p>
            <a:r>
              <a:rPr kumimoji="1" lang="en-US" altLang="zh-TW" sz="2000" dirty="0"/>
              <a:t>Select</a:t>
            </a:r>
          </a:p>
          <a:p>
            <a:endParaRPr kumimoji="1" lang="en-US" altLang="zh-TW" sz="2000" dirty="0"/>
          </a:p>
          <a:p>
            <a:endParaRPr kumimoji="1" lang="en-US" altLang="zh-TW" sz="2000" dirty="0"/>
          </a:p>
          <a:p>
            <a:endParaRPr kumimoji="1" lang="en-US" altLang="zh-TW" sz="2000" dirty="0"/>
          </a:p>
          <a:p>
            <a:endParaRPr kumimoji="1" lang="en-US" altLang="zh-TW" sz="2000" dirty="0"/>
          </a:p>
          <a:p>
            <a:endParaRPr kumimoji="1" lang="en-US" altLang="zh-TW" sz="2000" dirty="0"/>
          </a:p>
          <a:p>
            <a:endParaRPr kumimoji="1" lang="en-US" altLang="zh-TW" sz="2000" dirty="0"/>
          </a:p>
          <a:p>
            <a:endParaRPr kumimoji="1" lang="en-US" altLang="zh-TW" sz="2000" dirty="0"/>
          </a:p>
          <a:p>
            <a:endParaRPr kumimoji="1" lang="en-US" altLang="zh-TW" sz="2000" dirty="0"/>
          </a:p>
          <a:p>
            <a:r>
              <a:rPr kumimoji="1" lang="en-US" altLang="zh-TW" sz="2000" dirty="0"/>
              <a:t>Best performance</a:t>
            </a:r>
          </a:p>
        </p:txBody>
      </p:sp>
      <p:pic>
        <p:nvPicPr>
          <p:cNvPr id="4" name="圖片 3">
            <a:extLst>
              <a:ext uri="{FF2B5EF4-FFF2-40B4-BE49-F238E27FC236}">
                <a16:creationId xmlns:a16="http://schemas.microsoft.com/office/drawing/2014/main" id="{5778A324-9B07-6E43-A534-DA6D8D817E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99709" y="965835"/>
            <a:ext cx="3322403" cy="1245901"/>
          </a:xfrm>
          <a:prstGeom prst="rect">
            <a:avLst/>
          </a:prstGeom>
        </p:spPr>
      </p:pic>
      <p:pic>
        <p:nvPicPr>
          <p:cNvPr id="5" name="圖片 4">
            <a:extLst>
              <a:ext uri="{FF2B5EF4-FFF2-40B4-BE49-F238E27FC236}">
                <a16:creationId xmlns:a16="http://schemas.microsoft.com/office/drawing/2014/main" id="{7F184DF8-0A23-334D-AD3F-480B10E0C5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2301703"/>
            <a:ext cx="11183912" cy="1454369"/>
          </a:xfrm>
          <a:prstGeom prst="rect">
            <a:avLst/>
          </a:prstGeom>
        </p:spPr>
      </p:pic>
      <p:pic>
        <p:nvPicPr>
          <p:cNvPr id="6" name="圖片 5">
            <a:extLst>
              <a:ext uri="{FF2B5EF4-FFF2-40B4-BE49-F238E27FC236}">
                <a16:creationId xmlns:a16="http://schemas.microsoft.com/office/drawing/2014/main" id="{2B6299D0-0346-E04F-8C30-01FEDE94E89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8200" y="3846039"/>
            <a:ext cx="11183912" cy="523170"/>
          </a:xfrm>
          <a:prstGeom prst="rect">
            <a:avLst/>
          </a:prstGeom>
        </p:spPr>
      </p:pic>
      <p:grpSp>
        <p:nvGrpSpPr>
          <p:cNvPr id="9" name="群組 8">
            <a:extLst>
              <a:ext uri="{FF2B5EF4-FFF2-40B4-BE49-F238E27FC236}">
                <a16:creationId xmlns:a16="http://schemas.microsoft.com/office/drawing/2014/main" id="{FBAF9F1D-C7DC-5248-8FC1-25633330C50D}"/>
              </a:ext>
            </a:extLst>
          </p:cNvPr>
          <p:cNvGrpSpPr/>
          <p:nvPr/>
        </p:nvGrpSpPr>
        <p:grpSpPr>
          <a:xfrm>
            <a:off x="838200" y="4504146"/>
            <a:ext cx="11183912" cy="921563"/>
            <a:chOff x="838200" y="5889530"/>
            <a:chExt cx="11183912" cy="921563"/>
          </a:xfrm>
        </p:grpSpPr>
        <p:pic>
          <p:nvPicPr>
            <p:cNvPr id="8" name="圖片 7">
              <a:extLst>
                <a:ext uri="{FF2B5EF4-FFF2-40B4-BE49-F238E27FC236}">
                  <a16:creationId xmlns:a16="http://schemas.microsoft.com/office/drawing/2014/main" id="{3E9B092C-9F50-4C49-B62A-7C2CA074378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38200" y="5889530"/>
              <a:ext cx="11183912" cy="921563"/>
            </a:xfrm>
            <a:prstGeom prst="rect">
              <a:avLst/>
            </a:prstGeom>
          </p:spPr>
        </p:pic>
        <p:sp>
          <p:nvSpPr>
            <p:cNvPr id="7" name="矩形 6">
              <a:extLst>
                <a:ext uri="{FF2B5EF4-FFF2-40B4-BE49-F238E27FC236}">
                  <a16:creationId xmlns:a16="http://schemas.microsoft.com/office/drawing/2014/main" id="{BEB8214C-3D66-ED46-BB23-4B2D69A9A912}"/>
                </a:ext>
              </a:extLst>
            </p:cNvPr>
            <p:cNvSpPr/>
            <p:nvPr/>
          </p:nvSpPr>
          <p:spPr>
            <a:xfrm>
              <a:off x="7225260" y="5889531"/>
              <a:ext cx="1474449" cy="202791"/>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pic>
        <p:nvPicPr>
          <p:cNvPr id="10" name="圖片 9">
            <a:extLst>
              <a:ext uri="{FF2B5EF4-FFF2-40B4-BE49-F238E27FC236}">
                <a16:creationId xmlns:a16="http://schemas.microsoft.com/office/drawing/2014/main" id="{88B03345-B52D-C649-BAF1-34E4A2F6105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8200" y="5761797"/>
            <a:ext cx="9040318" cy="1010266"/>
          </a:xfrm>
          <a:prstGeom prst="rect">
            <a:avLst/>
          </a:prstGeom>
        </p:spPr>
      </p:pic>
    </p:spTree>
    <p:extLst>
      <p:ext uri="{BB962C8B-B14F-4D97-AF65-F5344CB8AC3E}">
        <p14:creationId xmlns:p14="http://schemas.microsoft.com/office/powerpoint/2010/main" val="2950641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01107A-B4A5-BE4A-BFEC-541B83624A5D}"/>
              </a:ext>
            </a:extLst>
          </p:cNvPr>
          <p:cNvSpPr>
            <a:spLocks noGrp="1"/>
          </p:cNvSpPr>
          <p:nvPr>
            <p:ph type="title"/>
          </p:nvPr>
        </p:nvSpPr>
        <p:spPr/>
        <p:txBody>
          <a:bodyPr/>
          <a:lstStyle/>
          <a:p>
            <a:r>
              <a:rPr lang="en" altLang="zh-TW" dirty="0"/>
              <a:t>Data Types: Duration</a:t>
            </a:r>
            <a:endParaRPr kumimoji="1" lang="zh-TW" altLang="en-US" dirty="0"/>
          </a:p>
        </p:txBody>
      </p:sp>
      <p:sp>
        <p:nvSpPr>
          <p:cNvPr id="3" name="內容版面配置區 2">
            <a:extLst>
              <a:ext uri="{FF2B5EF4-FFF2-40B4-BE49-F238E27FC236}">
                <a16:creationId xmlns:a16="http://schemas.microsoft.com/office/drawing/2014/main" id="{60575DB9-5459-2D41-91D0-29AF935FD010}"/>
              </a:ext>
            </a:extLst>
          </p:cNvPr>
          <p:cNvSpPr>
            <a:spLocks noGrp="1"/>
          </p:cNvSpPr>
          <p:nvPr>
            <p:ph idx="1"/>
          </p:nvPr>
        </p:nvSpPr>
        <p:spPr/>
        <p:txBody>
          <a:bodyPr/>
          <a:lstStyle/>
          <a:p>
            <a:r>
              <a:rPr kumimoji="1" lang="en-US" altLang="zh-TW" dirty="0"/>
              <a:t>Example</a:t>
            </a:r>
          </a:p>
          <a:p>
            <a:endParaRPr kumimoji="1" lang="en-US" altLang="zh-TW" dirty="0"/>
          </a:p>
          <a:p>
            <a:endParaRPr kumimoji="1" lang="en-US" altLang="zh-TW" dirty="0"/>
          </a:p>
          <a:p>
            <a:endParaRPr kumimoji="1" lang="en-US" altLang="zh-TW" dirty="0"/>
          </a:p>
          <a:p>
            <a:endParaRPr kumimoji="1" lang="en-US" altLang="zh-TW" dirty="0"/>
          </a:p>
          <a:p>
            <a:r>
              <a:rPr lang="en" altLang="zh-TW" dirty="0"/>
              <a:t>Duration columns </a:t>
            </a:r>
            <a:r>
              <a:rPr lang="en" altLang="zh-TW" dirty="0">
                <a:solidFill>
                  <a:srgbClr val="FF2F92"/>
                </a:solidFill>
              </a:rPr>
              <a:t>cannot be used in a table’s PRIMARY KEY</a:t>
            </a:r>
            <a:r>
              <a:rPr lang="en" altLang="zh-TW" dirty="0"/>
              <a:t>. This limitation is due to the fact that durations cannot be ordered. It is effectively not possible to know if 1mo is greater than 29d without a date context.</a:t>
            </a:r>
            <a:endParaRPr kumimoji="1" lang="zh-TW" altLang="en-US" dirty="0"/>
          </a:p>
        </p:txBody>
      </p:sp>
      <p:pic>
        <p:nvPicPr>
          <p:cNvPr id="4" name="圖片 3">
            <a:extLst>
              <a:ext uri="{FF2B5EF4-FFF2-40B4-BE49-F238E27FC236}">
                <a16:creationId xmlns:a16="http://schemas.microsoft.com/office/drawing/2014/main" id="{95FC4201-23E8-5445-A032-CC4A0E2028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8725" y="2291486"/>
            <a:ext cx="8145177" cy="2071935"/>
          </a:xfrm>
          <a:prstGeom prst="rect">
            <a:avLst/>
          </a:prstGeom>
        </p:spPr>
      </p:pic>
    </p:spTree>
    <p:extLst>
      <p:ext uri="{BB962C8B-B14F-4D97-AF65-F5344CB8AC3E}">
        <p14:creationId xmlns:p14="http://schemas.microsoft.com/office/powerpoint/2010/main" val="1375926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4832F5-8B96-0547-8205-D5CB2ADC44B9}"/>
              </a:ext>
            </a:extLst>
          </p:cNvPr>
          <p:cNvSpPr>
            <a:spLocks noGrp="1"/>
          </p:cNvSpPr>
          <p:nvPr>
            <p:ph type="title"/>
          </p:nvPr>
        </p:nvSpPr>
        <p:spPr/>
        <p:txBody>
          <a:bodyPr/>
          <a:lstStyle/>
          <a:p>
            <a:r>
              <a:rPr lang="en" altLang="zh-TW" dirty="0"/>
              <a:t>Table-Level Functions</a:t>
            </a:r>
          </a:p>
        </p:txBody>
      </p:sp>
      <p:sp>
        <p:nvSpPr>
          <p:cNvPr id="3" name="內容版面配置區 2">
            <a:extLst>
              <a:ext uri="{FF2B5EF4-FFF2-40B4-BE49-F238E27FC236}">
                <a16:creationId xmlns:a16="http://schemas.microsoft.com/office/drawing/2014/main" id="{6DDEA0C2-72BA-EF44-8E36-043AD3CB6D66}"/>
              </a:ext>
            </a:extLst>
          </p:cNvPr>
          <p:cNvSpPr>
            <a:spLocks noGrp="1"/>
          </p:cNvSpPr>
          <p:nvPr>
            <p:ph idx="1"/>
          </p:nvPr>
        </p:nvSpPr>
        <p:spPr>
          <a:xfrm>
            <a:off x="63021" y="1558520"/>
            <a:ext cx="7706710" cy="4733925"/>
          </a:xfrm>
        </p:spPr>
        <p:txBody>
          <a:bodyPr>
            <a:noAutofit/>
          </a:bodyPr>
          <a:lstStyle/>
          <a:p>
            <a:pPr fontAlgn="base"/>
            <a:r>
              <a:rPr lang="en" altLang="zh-TW" sz="2000" b="1" dirty="0"/>
              <a:t>Primary Key</a:t>
            </a:r>
          </a:p>
          <a:p>
            <a:pPr lvl="1" fontAlgn="base"/>
            <a:r>
              <a:rPr lang="en" altLang="zh-TW" sz="2000" dirty="0">
                <a:solidFill>
                  <a:srgbClr val="FF2F92"/>
                </a:solidFill>
              </a:rPr>
              <a:t>PRIMARY KEY (a)</a:t>
            </a:r>
            <a:r>
              <a:rPr lang="en" altLang="zh-TW" sz="2000" dirty="0"/>
              <a:t>: “a” partition key (PK), no clustering keys (CK).</a:t>
            </a:r>
          </a:p>
          <a:p>
            <a:pPr lvl="1" fontAlgn="base"/>
            <a:r>
              <a:rPr lang="en" altLang="zh-TW" sz="2000" dirty="0">
                <a:solidFill>
                  <a:srgbClr val="FF2F92"/>
                </a:solidFill>
              </a:rPr>
              <a:t>PRIMARY KEY (a, b, c)</a:t>
            </a:r>
            <a:r>
              <a:rPr lang="en" altLang="zh-TW" sz="2000" dirty="0"/>
              <a:t>: “a” is a PK, “b” and “c” is CKs.</a:t>
            </a:r>
          </a:p>
          <a:p>
            <a:pPr lvl="1" fontAlgn="base"/>
            <a:r>
              <a:rPr lang="en" altLang="zh-TW" sz="2000" dirty="0">
                <a:solidFill>
                  <a:srgbClr val="FF2F92"/>
                </a:solidFill>
              </a:rPr>
              <a:t>PRIMARY KEY ((a, b), c)</a:t>
            </a:r>
            <a:r>
              <a:rPr lang="en" altLang="zh-TW" sz="2000" dirty="0"/>
              <a:t>: “a” and  “b” is a </a:t>
            </a:r>
            <a:r>
              <a:rPr lang="en" altLang="zh-TW" sz="2000" i="1" dirty="0">
                <a:solidFill>
                  <a:srgbClr val="FF2F92"/>
                </a:solidFill>
              </a:rPr>
              <a:t>composite </a:t>
            </a:r>
            <a:r>
              <a:rPr lang="en" altLang="zh-TW" sz="2000" dirty="0">
                <a:solidFill>
                  <a:srgbClr val="FF2F92"/>
                </a:solidFill>
              </a:rPr>
              <a:t>PK</a:t>
            </a:r>
            <a:r>
              <a:rPr lang="en" altLang="zh-TW" sz="2000" dirty="0"/>
              <a:t>, “c” is a CK.</a:t>
            </a:r>
          </a:p>
          <a:p>
            <a:pPr fontAlgn="base"/>
            <a:r>
              <a:rPr lang="en" altLang="zh-TW" sz="2000" b="1" dirty="0"/>
              <a:t>Partition Key: Decide Partition Location</a:t>
            </a:r>
          </a:p>
          <a:p>
            <a:pPr lvl="1" fontAlgn="base"/>
            <a:r>
              <a:rPr lang="en" altLang="zh-TW" sz="2000" dirty="0"/>
              <a:t>A partition: rows that share the same value for their partition key.</a:t>
            </a:r>
          </a:p>
          <a:p>
            <a:pPr lvl="1" fontAlgn="base"/>
            <a:r>
              <a:rPr lang="en" altLang="zh-TW" sz="2000" dirty="0"/>
              <a:t>A hash is computed from the partition key columns and that hash value defines the partition location. </a:t>
            </a:r>
          </a:p>
          <a:p>
            <a:pPr lvl="1" fontAlgn="base"/>
            <a:r>
              <a:rPr lang="en" altLang="zh-TW" sz="2000" dirty="0"/>
              <a:t>All the rows belonging to the same partition are guaranteed to be stored on the same set of replica nodes.</a:t>
            </a:r>
          </a:p>
          <a:p>
            <a:pPr fontAlgn="base"/>
            <a:r>
              <a:rPr lang="en" altLang="zh-TW" sz="2000" b="1" dirty="0"/>
              <a:t>Clustering Key: Decide Rows’ Order for A Partition</a:t>
            </a:r>
          </a:p>
          <a:p>
            <a:pPr lvl="1" fontAlgn="base"/>
            <a:r>
              <a:rPr lang="en" altLang="zh-TW" sz="2000" dirty="0"/>
              <a:t>The Keys that follow the partition key in the primary key definition.</a:t>
            </a:r>
          </a:p>
          <a:p>
            <a:pPr lvl="1" fontAlgn="base"/>
            <a:r>
              <a:rPr lang="en" altLang="zh-TW" sz="2000" dirty="0"/>
              <a:t>Define the clustering order for the partition of that table. That sorting allows the very </a:t>
            </a:r>
            <a:r>
              <a:rPr lang="en" altLang="zh-TW" sz="2000" dirty="0">
                <a:solidFill>
                  <a:srgbClr val="FF2F92"/>
                </a:solidFill>
              </a:rPr>
              <a:t>efficient retrieval of a range of rows</a:t>
            </a:r>
            <a:r>
              <a:rPr lang="en" altLang="zh-TW" sz="2000" dirty="0"/>
              <a:t> within a partition.</a:t>
            </a:r>
          </a:p>
        </p:txBody>
      </p:sp>
      <p:grpSp>
        <p:nvGrpSpPr>
          <p:cNvPr id="16" name="群組 15">
            <a:extLst>
              <a:ext uri="{FF2B5EF4-FFF2-40B4-BE49-F238E27FC236}">
                <a16:creationId xmlns:a16="http://schemas.microsoft.com/office/drawing/2014/main" id="{9B669245-6251-7546-9E74-EEFBEAA3E325}"/>
              </a:ext>
            </a:extLst>
          </p:cNvPr>
          <p:cNvGrpSpPr/>
          <p:nvPr/>
        </p:nvGrpSpPr>
        <p:grpSpPr>
          <a:xfrm>
            <a:off x="7835298" y="661510"/>
            <a:ext cx="4072321" cy="5803973"/>
            <a:chOff x="6678010" y="747236"/>
            <a:chExt cx="4072321" cy="5803973"/>
          </a:xfrm>
        </p:grpSpPr>
        <p:grpSp>
          <p:nvGrpSpPr>
            <p:cNvPr id="11" name="群組 10">
              <a:extLst>
                <a:ext uri="{FF2B5EF4-FFF2-40B4-BE49-F238E27FC236}">
                  <a16:creationId xmlns:a16="http://schemas.microsoft.com/office/drawing/2014/main" id="{D26D0DA3-61E9-2643-9F30-F749E2375FAA}"/>
                </a:ext>
              </a:extLst>
            </p:cNvPr>
            <p:cNvGrpSpPr/>
            <p:nvPr/>
          </p:nvGrpSpPr>
          <p:grpSpPr>
            <a:xfrm>
              <a:off x="6678010" y="747236"/>
              <a:ext cx="4072321" cy="5803973"/>
              <a:chOff x="6678010" y="747236"/>
              <a:chExt cx="4072321" cy="5803973"/>
            </a:xfrm>
          </p:grpSpPr>
          <p:pic>
            <p:nvPicPr>
              <p:cNvPr id="4" name="圖片 3">
                <a:extLst>
                  <a:ext uri="{FF2B5EF4-FFF2-40B4-BE49-F238E27FC236}">
                    <a16:creationId xmlns:a16="http://schemas.microsoft.com/office/drawing/2014/main" id="{AE787161-5D9C-EF49-B489-7ABCE57792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78010" y="747236"/>
                <a:ext cx="4072321" cy="2921625"/>
              </a:xfrm>
              <a:prstGeom prst="rect">
                <a:avLst/>
              </a:prstGeom>
            </p:spPr>
          </p:pic>
          <p:pic>
            <p:nvPicPr>
              <p:cNvPr id="5" name="圖片 4">
                <a:extLst>
                  <a:ext uri="{FF2B5EF4-FFF2-40B4-BE49-F238E27FC236}">
                    <a16:creationId xmlns:a16="http://schemas.microsoft.com/office/drawing/2014/main" id="{DFE0B215-B5B0-A54F-934A-69DB088DCF27}"/>
                  </a:ext>
                </a:extLst>
              </p:cNvPr>
              <p:cNvPicPr>
                <a:picLocks noChangeAspect="1"/>
              </p:cNvPicPr>
              <p:nvPr/>
            </p:nvPicPr>
            <p:blipFill>
              <a:blip r:embed="rId3"/>
              <a:stretch>
                <a:fillRect/>
              </a:stretch>
            </p:blipFill>
            <p:spPr>
              <a:xfrm>
                <a:off x="6678010" y="4011209"/>
                <a:ext cx="2908300" cy="2540000"/>
              </a:xfrm>
              <a:prstGeom prst="rect">
                <a:avLst/>
              </a:prstGeom>
            </p:spPr>
          </p:pic>
          <p:sp>
            <p:nvSpPr>
              <p:cNvPr id="6" name="矩形 5">
                <a:extLst>
                  <a:ext uri="{FF2B5EF4-FFF2-40B4-BE49-F238E27FC236}">
                    <a16:creationId xmlns:a16="http://schemas.microsoft.com/office/drawing/2014/main" id="{7434CC50-FEB6-1340-8ACD-0DA9299D6A0D}"/>
                  </a:ext>
                </a:extLst>
              </p:cNvPr>
              <p:cNvSpPr/>
              <p:nvPr/>
            </p:nvSpPr>
            <p:spPr>
              <a:xfrm>
                <a:off x="9307685" y="4698378"/>
                <a:ext cx="1162369" cy="369332"/>
              </a:xfrm>
              <a:prstGeom prst="rect">
                <a:avLst/>
              </a:prstGeom>
            </p:spPr>
            <p:txBody>
              <a:bodyPr wrap="none">
                <a:spAutoFit/>
              </a:bodyPr>
              <a:lstStyle/>
              <a:p>
                <a:r>
                  <a:rPr lang="en" altLang="zh-TW" dirty="0">
                    <a:solidFill>
                      <a:srgbClr val="0432FF"/>
                    </a:solidFill>
                  </a:rPr>
                  <a:t>Partition 1</a:t>
                </a:r>
                <a:endParaRPr lang="zh-TW" altLang="en-US" dirty="0">
                  <a:solidFill>
                    <a:srgbClr val="0432FF"/>
                  </a:solidFill>
                </a:endParaRPr>
              </a:p>
            </p:txBody>
          </p:sp>
          <p:sp>
            <p:nvSpPr>
              <p:cNvPr id="7" name="矩形 6">
                <a:extLst>
                  <a:ext uri="{FF2B5EF4-FFF2-40B4-BE49-F238E27FC236}">
                    <a16:creationId xmlns:a16="http://schemas.microsoft.com/office/drawing/2014/main" id="{0099180A-6E94-A64C-937A-B341388ADAA3}"/>
                  </a:ext>
                </a:extLst>
              </p:cNvPr>
              <p:cNvSpPr/>
              <p:nvPr/>
            </p:nvSpPr>
            <p:spPr>
              <a:xfrm>
                <a:off x="9307685" y="5385547"/>
                <a:ext cx="1162369" cy="369332"/>
              </a:xfrm>
              <a:prstGeom prst="rect">
                <a:avLst/>
              </a:prstGeom>
            </p:spPr>
            <p:txBody>
              <a:bodyPr wrap="none">
                <a:spAutoFit/>
              </a:bodyPr>
              <a:lstStyle/>
              <a:p>
                <a:r>
                  <a:rPr lang="en" altLang="zh-TW" dirty="0">
                    <a:solidFill>
                      <a:srgbClr val="0432FF"/>
                    </a:solidFill>
                  </a:rPr>
                  <a:t>Partition 2</a:t>
                </a:r>
                <a:endParaRPr lang="zh-TW" altLang="en-US" dirty="0">
                  <a:solidFill>
                    <a:srgbClr val="0432FF"/>
                  </a:solidFill>
                </a:endParaRPr>
              </a:p>
            </p:txBody>
          </p:sp>
          <p:sp>
            <p:nvSpPr>
              <p:cNvPr id="8" name="矩形 7">
                <a:extLst>
                  <a:ext uri="{FF2B5EF4-FFF2-40B4-BE49-F238E27FC236}">
                    <a16:creationId xmlns:a16="http://schemas.microsoft.com/office/drawing/2014/main" id="{0C55558E-EFDC-8E4B-A44F-AA4A7DADA571}"/>
                  </a:ext>
                </a:extLst>
              </p:cNvPr>
              <p:cNvSpPr/>
              <p:nvPr/>
            </p:nvSpPr>
            <p:spPr>
              <a:xfrm>
                <a:off x="9190262" y="6097227"/>
                <a:ext cx="1162369" cy="369332"/>
              </a:xfrm>
              <a:prstGeom prst="rect">
                <a:avLst/>
              </a:prstGeom>
            </p:spPr>
            <p:txBody>
              <a:bodyPr wrap="none">
                <a:spAutoFit/>
              </a:bodyPr>
              <a:lstStyle/>
              <a:p>
                <a:r>
                  <a:rPr lang="en" altLang="zh-TW" dirty="0">
                    <a:solidFill>
                      <a:srgbClr val="0432FF"/>
                    </a:solidFill>
                  </a:rPr>
                  <a:t>Partition 3</a:t>
                </a:r>
                <a:endParaRPr lang="zh-TW" altLang="en-US" dirty="0">
                  <a:solidFill>
                    <a:srgbClr val="0432FF"/>
                  </a:solidFill>
                </a:endParaRPr>
              </a:p>
            </p:txBody>
          </p:sp>
          <p:cxnSp>
            <p:nvCxnSpPr>
              <p:cNvPr id="10" name="直線箭頭接點 9">
                <a:extLst>
                  <a:ext uri="{FF2B5EF4-FFF2-40B4-BE49-F238E27FC236}">
                    <a16:creationId xmlns:a16="http://schemas.microsoft.com/office/drawing/2014/main" id="{129AACCA-4A27-8C41-963D-CCE93DFE555D}"/>
                  </a:ext>
                </a:extLst>
              </p:cNvPr>
              <p:cNvCxnSpPr>
                <a:cxnSpLocks/>
                <a:endCxn id="5" idx="0"/>
              </p:cNvCxnSpPr>
              <p:nvPr/>
            </p:nvCxnSpPr>
            <p:spPr>
              <a:xfrm>
                <a:off x="8132160" y="3668861"/>
                <a:ext cx="0" cy="342348"/>
              </a:xfrm>
              <a:prstGeom prst="straightConnector1">
                <a:avLst/>
              </a:prstGeom>
              <a:ln>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矩形 11">
              <a:extLst>
                <a:ext uri="{FF2B5EF4-FFF2-40B4-BE49-F238E27FC236}">
                  <a16:creationId xmlns:a16="http://schemas.microsoft.com/office/drawing/2014/main" id="{D3B2885F-9F34-4A45-B645-A414414F0B30}"/>
                </a:ext>
              </a:extLst>
            </p:cNvPr>
            <p:cNvSpPr/>
            <p:nvPr/>
          </p:nvSpPr>
          <p:spPr>
            <a:xfrm>
              <a:off x="6725347" y="4698378"/>
              <a:ext cx="953831" cy="687169"/>
            </a:xfrm>
            <a:prstGeom prst="rect">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矩形 12">
              <a:extLst>
                <a:ext uri="{FF2B5EF4-FFF2-40B4-BE49-F238E27FC236}">
                  <a16:creationId xmlns:a16="http://schemas.microsoft.com/office/drawing/2014/main" id="{91B60A11-50C8-0C4F-8EF1-411E3598E6A1}"/>
                </a:ext>
              </a:extLst>
            </p:cNvPr>
            <p:cNvSpPr/>
            <p:nvPr/>
          </p:nvSpPr>
          <p:spPr>
            <a:xfrm>
              <a:off x="6725346" y="5437670"/>
              <a:ext cx="953831" cy="687169"/>
            </a:xfrm>
            <a:prstGeom prst="rect">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3EBABBDC-A7D7-A742-92C6-9A46D4890A01}"/>
                </a:ext>
              </a:extLst>
            </p:cNvPr>
            <p:cNvSpPr/>
            <p:nvPr/>
          </p:nvSpPr>
          <p:spPr>
            <a:xfrm>
              <a:off x="6725346" y="6176962"/>
              <a:ext cx="953831" cy="289597"/>
            </a:xfrm>
            <a:prstGeom prst="rect">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C0205030-104C-F44A-9D2E-2DD0329E0CEC}"/>
                </a:ext>
              </a:extLst>
            </p:cNvPr>
            <p:cNvSpPr/>
            <p:nvPr/>
          </p:nvSpPr>
          <p:spPr>
            <a:xfrm>
              <a:off x="8148930" y="1810476"/>
              <a:ext cx="724249" cy="397573"/>
            </a:xfrm>
            <a:prstGeom prst="rect">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963774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2B3EAD-5694-DE4B-8648-D01EF8C08B5A}"/>
              </a:ext>
            </a:extLst>
          </p:cNvPr>
          <p:cNvSpPr>
            <a:spLocks noGrp="1"/>
          </p:cNvSpPr>
          <p:nvPr>
            <p:ph type="title"/>
          </p:nvPr>
        </p:nvSpPr>
        <p:spPr/>
        <p:txBody>
          <a:bodyPr/>
          <a:lstStyle/>
          <a:p>
            <a:r>
              <a:rPr lang="en" altLang="zh-TW" dirty="0"/>
              <a:t>Table-Level Functions</a:t>
            </a:r>
          </a:p>
        </p:txBody>
      </p:sp>
      <p:sp>
        <p:nvSpPr>
          <p:cNvPr id="3" name="內容版面配置區 2">
            <a:extLst>
              <a:ext uri="{FF2B5EF4-FFF2-40B4-BE49-F238E27FC236}">
                <a16:creationId xmlns:a16="http://schemas.microsoft.com/office/drawing/2014/main" id="{FB09D390-402A-5049-8D34-AEC05E9A075B}"/>
              </a:ext>
            </a:extLst>
          </p:cNvPr>
          <p:cNvSpPr>
            <a:spLocks noGrp="1"/>
          </p:cNvSpPr>
          <p:nvPr>
            <p:ph idx="1"/>
          </p:nvPr>
        </p:nvSpPr>
        <p:spPr>
          <a:xfrm>
            <a:off x="838200" y="1514476"/>
            <a:ext cx="10515600" cy="4662488"/>
          </a:xfrm>
        </p:spPr>
        <p:txBody>
          <a:bodyPr>
            <a:normAutofit/>
          </a:bodyPr>
          <a:lstStyle/>
          <a:p>
            <a:r>
              <a:rPr kumimoji="1" lang="en-US" altLang="zh-TW" sz="2000" dirty="0"/>
              <a:t>Special “static” functions:</a:t>
            </a:r>
            <a:br>
              <a:rPr kumimoji="1" lang="en-US" altLang="zh-TW" sz="2000" dirty="0"/>
            </a:br>
            <a:br>
              <a:rPr kumimoji="1" lang="en-US" altLang="zh-TW" sz="2000" dirty="0"/>
            </a:br>
            <a:r>
              <a:rPr lang="en" altLang="zh-TW" sz="2000" i="1" dirty="0"/>
              <a:t>CREATE TABLE </a:t>
            </a:r>
            <a:r>
              <a:rPr lang="en-US" altLang="zh-CN" sz="2000" i="1" dirty="0">
                <a:solidFill>
                  <a:srgbClr val="FF2F92"/>
                </a:solidFill>
              </a:rPr>
              <a:t>IF NOT EXISTS </a:t>
            </a:r>
            <a:r>
              <a:rPr lang="en" altLang="zh-TW" sz="2000" i="1" dirty="0"/>
              <a:t>t ( </a:t>
            </a:r>
            <a:br>
              <a:rPr lang="en" altLang="zh-TW" sz="2000" i="1" dirty="0"/>
            </a:br>
            <a:r>
              <a:rPr lang="en" altLang="zh-TW" sz="2000" b="1" i="1" dirty="0">
                <a:solidFill>
                  <a:srgbClr val="0432FF"/>
                </a:solidFill>
              </a:rPr>
              <a:t>    </a:t>
            </a:r>
            <a:r>
              <a:rPr lang="en" altLang="zh-TW" sz="2000" b="1" i="1" dirty="0" err="1">
                <a:solidFill>
                  <a:srgbClr val="0432FF"/>
                </a:solidFill>
              </a:rPr>
              <a:t>pk</a:t>
            </a:r>
            <a:r>
              <a:rPr lang="en" altLang="zh-TW" sz="2000" b="1" i="1" dirty="0">
                <a:solidFill>
                  <a:srgbClr val="0432FF"/>
                </a:solidFill>
              </a:rPr>
              <a:t> </a:t>
            </a:r>
            <a:r>
              <a:rPr lang="en" altLang="zh-TW" sz="2000" b="1" i="1" dirty="0" err="1">
                <a:solidFill>
                  <a:srgbClr val="0432FF"/>
                </a:solidFill>
              </a:rPr>
              <a:t>int</a:t>
            </a:r>
            <a:r>
              <a:rPr lang="en" altLang="zh-TW" sz="2000" b="1" i="1" dirty="0">
                <a:solidFill>
                  <a:srgbClr val="0432FF"/>
                </a:solidFill>
              </a:rPr>
              <a:t>, </a:t>
            </a:r>
            <a:br>
              <a:rPr lang="en" altLang="zh-TW" sz="2000" i="1" dirty="0"/>
            </a:br>
            <a:r>
              <a:rPr lang="en" altLang="zh-TW" sz="2000" i="1" dirty="0"/>
              <a:t>    t </a:t>
            </a:r>
            <a:r>
              <a:rPr lang="en" altLang="zh-TW" sz="2000" i="1" dirty="0" err="1"/>
              <a:t>int</a:t>
            </a:r>
            <a:r>
              <a:rPr lang="en" altLang="zh-TW" sz="2000" i="1" dirty="0"/>
              <a:t>, </a:t>
            </a:r>
            <a:br>
              <a:rPr lang="en" altLang="zh-TW" sz="2000" i="1" dirty="0"/>
            </a:br>
            <a:r>
              <a:rPr lang="en" altLang="zh-TW" sz="2000" i="1" dirty="0"/>
              <a:t>    v text, </a:t>
            </a:r>
            <a:br>
              <a:rPr lang="en" altLang="zh-TW" sz="2000" i="1" dirty="0"/>
            </a:br>
            <a:r>
              <a:rPr lang="en" altLang="zh-TW" sz="2000" i="1" dirty="0"/>
              <a:t>    s text </a:t>
            </a:r>
            <a:r>
              <a:rPr lang="en" altLang="zh-TW" sz="2000" b="1" i="1" dirty="0">
                <a:solidFill>
                  <a:srgbClr val="FF2F92"/>
                </a:solidFill>
              </a:rPr>
              <a:t>static</a:t>
            </a:r>
            <a:r>
              <a:rPr lang="en" altLang="zh-TW" sz="2000" i="1" dirty="0"/>
              <a:t>, </a:t>
            </a:r>
            <a:br>
              <a:rPr lang="en" altLang="zh-TW" sz="2000" i="1" dirty="0"/>
            </a:br>
            <a:r>
              <a:rPr lang="en" altLang="zh-TW" sz="2000" i="1" dirty="0"/>
              <a:t>    PRIMARY KEY (</a:t>
            </a:r>
            <a:r>
              <a:rPr lang="en" altLang="zh-TW" sz="2000" i="1" dirty="0" err="1"/>
              <a:t>pk</a:t>
            </a:r>
            <a:r>
              <a:rPr lang="en" altLang="zh-TW" sz="2000" i="1" dirty="0"/>
              <a:t>, t) </a:t>
            </a:r>
            <a:br>
              <a:rPr lang="en" altLang="zh-TW" sz="2000" i="1" dirty="0"/>
            </a:br>
            <a:r>
              <a:rPr lang="en" altLang="zh-TW" sz="2000" i="1" dirty="0"/>
              <a:t>); </a:t>
            </a:r>
            <a:br>
              <a:rPr lang="en" altLang="zh-TW" sz="2000" i="1" dirty="0"/>
            </a:br>
            <a:r>
              <a:rPr lang="en" altLang="zh-TW" sz="2000" i="1" dirty="0"/>
              <a:t>INSERT INTO t (</a:t>
            </a:r>
            <a:r>
              <a:rPr lang="en" altLang="zh-TW" sz="2000" i="1" dirty="0" err="1"/>
              <a:t>pk</a:t>
            </a:r>
            <a:r>
              <a:rPr lang="en" altLang="zh-TW" sz="2000" i="1" dirty="0"/>
              <a:t>, t, v, s) VALUES (0, 0, 'val0', </a:t>
            </a:r>
            <a:r>
              <a:rPr lang="en" altLang="zh-TW" sz="2000" i="1" dirty="0">
                <a:solidFill>
                  <a:srgbClr val="0432FF"/>
                </a:solidFill>
              </a:rPr>
              <a:t>'static0'</a:t>
            </a:r>
            <a:r>
              <a:rPr lang="en" altLang="zh-TW" sz="2000" i="1" dirty="0"/>
              <a:t>); </a:t>
            </a:r>
            <a:br>
              <a:rPr lang="en" altLang="zh-TW" sz="2000" i="1" dirty="0"/>
            </a:br>
            <a:r>
              <a:rPr lang="en" altLang="zh-TW" sz="2000" i="1" dirty="0"/>
              <a:t>INSERT INTO t (</a:t>
            </a:r>
            <a:r>
              <a:rPr lang="en" altLang="zh-TW" sz="2000" i="1" dirty="0" err="1"/>
              <a:t>pk</a:t>
            </a:r>
            <a:r>
              <a:rPr lang="en" altLang="zh-TW" sz="2000" i="1" dirty="0"/>
              <a:t>, t, v, s) VALUES (0, 1, 'val1', </a:t>
            </a:r>
            <a:r>
              <a:rPr lang="en" altLang="zh-TW" sz="2000" i="1" dirty="0">
                <a:solidFill>
                  <a:srgbClr val="0432FF"/>
                </a:solidFill>
              </a:rPr>
              <a:t>'static1'</a:t>
            </a:r>
            <a:r>
              <a:rPr lang="en" altLang="zh-TW" sz="2000" i="1" dirty="0"/>
              <a:t>); </a:t>
            </a:r>
            <a:br>
              <a:rPr lang="en" altLang="zh-TW" sz="2000" i="1" dirty="0"/>
            </a:br>
            <a:r>
              <a:rPr lang="en" altLang="zh-TW" sz="2000" i="1" dirty="0"/>
              <a:t>SELECT * FROM t;</a:t>
            </a:r>
          </a:p>
          <a:p>
            <a:r>
              <a:rPr kumimoji="1" lang="en" altLang="zh-TW" sz="2000" i="1" dirty="0"/>
              <a:t>Result: </a:t>
            </a:r>
            <a:endParaRPr kumimoji="1" lang="zh-TW" altLang="en-US" sz="2000" i="1" dirty="0"/>
          </a:p>
        </p:txBody>
      </p:sp>
      <p:sp>
        <p:nvSpPr>
          <p:cNvPr id="9" name="矩形 8">
            <a:extLst>
              <a:ext uri="{FF2B5EF4-FFF2-40B4-BE49-F238E27FC236}">
                <a16:creationId xmlns:a16="http://schemas.microsoft.com/office/drawing/2014/main" id="{2E2CF5C4-2BDD-8548-B10E-06673BDB6C24}"/>
              </a:ext>
            </a:extLst>
          </p:cNvPr>
          <p:cNvSpPr/>
          <p:nvPr/>
        </p:nvSpPr>
        <p:spPr>
          <a:xfrm>
            <a:off x="5438931" y="2480921"/>
            <a:ext cx="3262860" cy="923330"/>
          </a:xfrm>
          <a:prstGeom prst="rect">
            <a:avLst/>
          </a:prstGeom>
          <a:ln>
            <a:solidFill>
              <a:srgbClr val="FF2F92"/>
            </a:solidFill>
          </a:ln>
        </p:spPr>
        <p:txBody>
          <a:bodyPr wrap="square">
            <a:spAutoFit/>
          </a:bodyPr>
          <a:lstStyle/>
          <a:p>
            <a:r>
              <a:rPr lang="zh-TW" altLang="en-US" dirty="0"/>
              <a:t>A column that is static will be “shared” by all the rows belonging to </a:t>
            </a:r>
            <a:r>
              <a:rPr lang="zh-TW" altLang="en-US" b="1" dirty="0">
                <a:solidFill>
                  <a:srgbClr val="0432FF"/>
                </a:solidFill>
              </a:rPr>
              <a:t>the same partition</a:t>
            </a:r>
            <a:r>
              <a:rPr lang="en-US" altLang="zh-TW" b="1" dirty="0"/>
              <a:t>.</a:t>
            </a:r>
            <a:endParaRPr lang="zh-TW" altLang="en-US" b="1" dirty="0"/>
          </a:p>
        </p:txBody>
      </p:sp>
      <p:cxnSp>
        <p:nvCxnSpPr>
          <p:cNvPr id="11" name="直線箭頭接點 10">
            <a:extLst>
              <a:ext uri="{FF2B5EF4-FFF2-40B4-BE49-F238E27FC236}">
                <a16:creationId xmlns:a16="http://schemas.microsoft.com/office/drawing/2014/main" id="{62A281A2-949C-1C4E-A77A-FD018FBA1AAA}"/>
              </a:ext>
            </a:extLst>
          </p:cNvPr>
          <p:cNvCxnSpPr>
            <a:cxnSpLocks/>
            <a:endCxn id="9" idx="1"/>
          </p:cNvCxnSpPr>
          <p:nvPr/>
        </p:nvCxnSpPr>
        <p:spPr>
          <a:xfrm flipV="1">
            <a:off x="2698230" y="2942586"/>
            <a:ext cx="2740701" cy="461665"/>
          </a:xfrm>
          <a:prstGeom prst="straightConnector1">
            <a:avLst/>
          </a:prstGeom>
          <a:ln>
            <a:solidFill>
              <a:srgbClr val="FF2F9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50853DE1-DABB-9445-BC35-56BFC5C895F2}"/>
              </a:ext>
            </a:extLst>
          </p:cNvPr>
          <p:cNvCxnSpPr>
            <a:cxnSpLocks/>
            <a:endCxn id="9" idx="1"/>
          </p:cNvCxnSpPr>
          <p:nvPr/>
        </p:nvCxnSpPr>
        <p:spPr>
          <a:xfrm>
            <a:off x="2173574" y="2480921"/>
            <a:ext cx="3265357" cy="461665"/>
          </a:xfrm>
          <a:prstGeom prst="straightConnector1">
            <a:avLst/>
          </a:prstGeom>
          <a:ln>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群組 17">
            <a:extLst>
              <a:ext uri="{FF2B5EF4-FFF2-40B4-BE49-F238E27FC236}">
                <a16:creationId xmlns:a16="http://schemas.microsoft.com/office/drawing/2014/main" id="{742EB696-99A0-5948-B28B-3DA98BD6A9B6}"/>
              </a:ext>
            </a:extLst>
          </p:cNvPr>
          <p:cNvGrpSpPr/>
          <p:nvPr/>
        </p:nvGrpSpPr>
        <p:grpSpPr>
          <a:xfrm>
            <a:off x="1924780" y="4982877"/>
            <a:ext cx="4071286" cy="1802998"/>
            <a:chOff x="1924780" y="4982877"/>
            <a:chExt cx="4071286" cy="1802998"/>
          </a:xfrm>
        </p:grpSpPr>
        <p:grpSp>
          <p:nvGrpSpPr>
            <p:cNvPr id="8" name="群組 7">
              <a:extLst>
                <a:ext uri="{FF2B5EF4-FFF2-40B4-BE49-F238E27FC236}">
                  <a16:creationId xmlns:a16="http://schemas.microsoft.com/office/drawing/2014/main" id="{FBA1C494-4BF0-A447-8B6C-68F84AEC30FD}"/>
                </a:ext>
              </a:extLst>
            </p:cNvPr>
            <p:cNvGrpSpPr/>
            <p:nvPr/>
          </p:nvGrpSpPr>
          <p:grpSpPr>
            <a:xfrm>
              <a:off x="1924780" y="4982877"/>
              <a:ext cx="4071286" cy="1802998"/>
              <a:chOff x="1924780" y="4982877"/>
              <a:chExt cx="4071286" cy="1802998"/>
            </a:xfrm>
          </p:grpSpPr>
          <p:pic>
            <p:nvPicPr>
              <p:cNvPr id="6" name="圖片 5">
                <a:extLst>
                  <a:ext uri="{FF2B5EF4-FFF2-40B4-BE49-F238E27FC236}">
                    <a16:creationId xmlns:a16="http://schemas.microsoft.com/office/drawing/2014/main" id="{B7DBEF7B-35CA-F745-BEDD-B334CBE4EB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24780" y="4982877"/>
                <a:ext cx="4071286" cy="1802998"/>
              </a:xfrm>
              <a:prstGeom prst="rect">
                <a:avLst/>
              </a:prstGeom>
            </p:spPr>
          </p:pic>
          <p:sp>
            <p:nvSpPr>
              <p:cNvPr id="7" name="矩形 6">
                <a:extLst>
                  <a:ext uri="{FF2B5EF4-FFF2-40B4-BE49-F238E27FC236}">
                    <a16:creationId xmlns:a16="http://schemas.microsoft.com/office/drawing/2014/main" id="{88B7FE99-432A-2844-BE7D-6AEA4A09CF77}"/>
                  </a:ext>
                </a:extLst>
              </p:cNvPr>
              <p:cNvSpPr/>
              <p:nvPr/>
            </p:nvSpPr>
            <p:spPr>
              <a:xfrm>
                <a:off x="2908092" y="5426439"/>
                <a:ext cx="899409" cy="1004341"/>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7" name="矩形 16">
              <a:extLst>
                <a:ext uri="{FF2B5EF4-FFF2-40B4-BE49-F238E27FC236}">
                  <a16:creationId xmlns:a16="http://schemas.microsoft.com/office/drawing/2014/main" id="{E4530471-0054-B542-9C2B-B2DF820D9DDA}"/>
                </a:ext>
              </a:extLst>
            </p:cNvPr>
            <p:cNvSpPr/>
            <p:nvPr/>
          </p:nvSpPr>
          <p:spPr>
            <a:xfrm>
              <a:off x="2038662" y="5426439"/>
              <a:ext cx="335822" cy="1004341"/>
            </a:xfrm>
            <a:prstGeom prst="rect">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182607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49BB77-8A91-AB4B-A96C-1011AAA0C500}"/>
              </a:ext>
            </a:extLst>
          </p:cNvPr>
          <p:cNvSpPr>
            <a:spLocks noGrp="1"/>
          </p:cNvSpPr>
          <p:nvPr>
            <p:ph type="title"/>
          </p:nvPr>
        </p:nvSpPr>
        <p:spPr/>
        <p:txBody>
          <a:bodyPr/>
          <a:lstStyle/>
          <a:p>
            <a:r>
              <a:rPr lang="en" altLang="zh-TW" dirty="0"/>
              <a:t>Table-Level Functions</a:t>
            </a:r>
          </a:p>
        </p:txBody>
      </p:sp>
      <p:sp>
        <p:nvSpPr>
          <p:cNvPr id="3" name="內容版面配置區 2">
            <a:extLst>
              <a:ext uri="{FF2B5EF4-FFF2-40B4-BE49-F238E27FC236}">
                <a16:creationId xmlns:a16="http://schemas.microsoft.com/office/drawing/2014/main" id="{3E125DF2-0404-9042-85F7-8445CE8FFF50}"/>
              </a:ext>
            </a:extLst>
          </p:cNvPr>
          <p:cNvSpPr>
            <a:spLocks noGrp="1"/>
          </p:cNvSpPr>
          <p:nvPr>
            <p:ph idx="1"/>
          </p:nvPr>
        </p:nvSpPr>
        <p:spPr/>
        <p:txBody>
          <a:bodyPr>
            <a:normAutofit/>
          </a:bodyPr>
          <a:lstStyle/>
          <a:p>
            <a:endParaRPr kumimoji="1" lang="zh-TW" altLang="en-US" dirty="0"/>
          </a:p>
        </p:txBody>
      </p:sp>
      <p:graphicFrame>
        <p:nvGraphicFramePr>
          <p:cNvPr id="6" name="表格 5">
            <a:extLst>
              <a:ext uri="{FF2B5EF4-FFF2-40B4-BE49-F238E27FC236}">
                <a16:creationId xmlns:a16="http://schemas.microsoft.com/office/drawing/2014/main" id="{08970900-3C48-DD44-922C-C0061C8071BC}"/>
              </a:ext>
            </a:extLst>
          </p:cNvPr>
          <p:cNvGraphicFramePr>
            <a:graphicFrameLocks noGrp="1"/>
          </p:cNvGraphicFramePr>
          <p:nvPr>
            <p:extLst>
              <p:ext uri="{D42A27DB-BD31-4B8C-83A1-F6EECF244321}">
                <p14:modId xmlns:p14="http://schemas.microsoft.com/office/powerpoint/2010/main" val="1638371679"/>
              </p:ext>
            </p:extLst>
          </p:nvPr>
        </p:nvGraphicFramePr>
        <p:xfrm>
          <a:off x="558493" y="1570795"/>
          <a:ext cx="11075014" cy="4297680"/>
        </p:xfrm>
        <a:graphic>
          <a:graphicData uri="http://schemas.openxmlformats.org/drawingml/2006/table">
            <a:tbl>
              <a:tblPr firstRow="1" bandRow="1">
                <a:tableStyleId>{5C22544A-7EE6-4342-B048-85BDC9FD1C3A}</a:tableStyleId>
              </a:tblPr>
              <a:tblGrid>
                <a:gridCol w="1902439">
                  <a:extLst>
                    <a:ext uri="{9D8B030D-6E8A-4147-A177-3AD203B41FA5}">
                      <a16:colId xmlns:a16="http://schemas.microsoft.com/office/drawing/2014/main" val="3030989844"/>
                    </a:ext>
                  </a:extLst>
                </a:gridCol>
                <a:gridCol w="9172575">
                  <a:extLst>
                    <a:ext uri="{9D8B030D-6E8A-4147-A177-3AD203B41FA5}">
                      <a16:colId xmlns:a16="http://schemas.microsoft.com/office/drawing/2014/main" val="2233505354"/>
                    </a:ext>
                  </a:extLst>
                </a:gridCol>
              </a:tblGrid>
              <a:tr h="0">
                <a:tc>
                  <a:txBody>
                    <a:bodyPr/>
                    <a:lstStyle/>
                    <a:p>
                      <a:r>
                        <a:rPr lang="en-US" altLang="zh-TW" dirty="0"/>
                        <a:t>TABLE Functions</a:t>
                      </a:r>
                      <a:endParaRPr lang="zh-TW" altLang="en-US" dirty="0"/>
                    </a:p>
                  </a:txBody>
                  <a:tcPr/>
                </a:tc>
                <a:tc>
                  <a:txBody>
                    <a:bodyPr/>
                    <a:lstStyle/>
                    <a:p>
                      <a:r>
                        <a:rPr lang="en-US" altLang="zh-TW" dirty="0"/>
                        <a:t>CQL</a:t>
                      </a:r>
                      <a:endParaRPr lang="zh-TW" altLang="en-US" dirty="0"/>
                    </a:p>
                  </a:txBody>
                  <a:tcPr/>
                </a:tc>
                <a:extLst>
                  <a:ext uri="{0D108BD9-81ED-4DB2-BD59-A6C34878D82A}">
                    <a16:rowId xmlns:a16="http://schemas.microsoft.com/office/drawing/2014/main" val="2744240673"/>
                  </a:ext>
                </a:extLst>
              </a:tr>
              <a:tr h="370840">
                <a:tc>
                  <a:txBody>
                    <a:bodyPr/>
                    <a:lstStyle/>
                    <a:p>
                      <a:r>
                        <a:rPr lang="en-US" altLang="zh-TW" dirty="0"/>
                        <a:t>Create</a:t>
                      </a:r>
                      <a:endParaRPr lang="zh-TW" altLang="en-US" dirty="0"/>
                    </a:p>
                  </a:txBody>
                  <a:tcPr/>
                </a:tc>
                <a:tc>
                  <a:txBody>
                    <a:bodyPr/>
                    <a:lstStyle/>
                    <a:p>
                      <a:pPr marL="0" lvl="0" indent="0">
                        <a:buFont typeface="+mj-lt"/>
                        <a:buNone/>
                      </a:pPr>
                      <a:r>
                        <a:rPr lang="en" altLang="zh-TW" sz="1800" i="1" dirty="0"/>
                        <a:t>CREATE TABLE </a:t>
                      </a:r>
                      <a:r>
                        <a:rPr lang="en-US" altLang="zh-CN" sz="1800" i="1" dirty="0">
                          <a:solidFill>
                            <a:srgbClr val="FF2F92"/>
                          </a:solidFill>
                        </a:rPr>
                        <a:t>IF NOT EXISTS </a:t>
                      </a:r>
                      <a:r>
                        <a:rPr lang="en" altLang="zh-TW" sz="1800" i="1" dirty="0"/>
                        <a:t>t ( </a:t>
                      </a:r>
                      <a:br>
                        <a:rPr lang="en" altLang="zh-TW" sz="1800" i="1" dirty="0"/>
                      </a:br>
                      <a:r>
                        <a:rPr lang="en" altLang="zh-TW" sz="1800" b="1" i="1" dirty="0">
                          <a:solidFill>
                            <a:srgbClr val="0432FF"/>
                          </a:solidFill>
                        </a:rPr>
                        <a:t>    </a:t>
                      </a:r>
                      <a:r>
                        <a:rPr lang="en" altLang="zh-TW" sz="1800" b="1" i="1" dirty="0" err="1">
                          <a:solidFill>
                            <a:srgbClr val="0432FF"/>
                          </a:solidFill>
                        </a:rPr>
                        <a:t>pk</a:t>
                      </a:r>
                      <a:r>
                        <a:rPr lang="en" altLang="zh-TW" sz="1800" b="1" i="1" dirty="0">
                          <a:solidFill>
                            <a:srgbClr val="0432FF"/>
                          </a:solidFill>
                        </a:rPr>
                        <a:t> </a:t>
                      </a:r>
                      <a:r>
                        <a:rPr lang="en" altLang="zh-TW" sz="1800" b="1" i="1" dirty="0" err="1">
                          <a:solidFill>
                            <a:srgbClr val="0432FF"/>
                          </a:solidFill>
                        </a:rPr>
                        <a:t>int</a:t>
                      </a:r>
                      <a:r>
                        <a:rPr lang="en" altLang="zh-TW" sz="1800" b="1" i="1" dirty="0">
                          <a:solidFill>
                            <a:srgbClr val="0432FF"/>
                          </a:solidFill>
                        </a:rPr>
                        <a:t>, </a:t>
                      </a:r>
                      <a:br>
                        <a:rPr lang="en" altLang="zh-TW" sz="1800" i="1" dirty="0"/>
                      </a:br>
                      <a:r>
                        <a:rPr lang="en" altLang="zh-TW" sz="1800" i="1" dirty="0"/>
                        <a:t>    t </a:t>
                      </a:r>
                      <a:r>
                        <a:rPr lang="en" altLang="zh-TW" sz="1800" i="1" dirty="0" err="1"/>
                        <a:t>int</a:t>
                      </a:r>
                      <a:r>
                        <a:rPr lang="en" altLang="zh-TW" sz="1800" i="1" dirty="0"/>
                        <a:t>, </a:t>
                      </a:r>
                      <a:br>
                        <a:rPr lang="en" altLang="zh-TW" sz="1800" i="1" dirty="0"/>
                      </a:br>
                      <a:r>
                        <a:rPr lang="en" altLang="zh-TW" sz="1800" i="1" dirty="0"/>
                        <a:t>    v text, </a:t>
                      </a:r>
                      <a:br>
                        <a:rPr lang="en" altLang="zh-TW" sz="1800" i="1" dirty="0"/>
                      </a:br>
                      <a:r>
                        <a:rPr lang="en" altLang="zh-TW" sz="1800" i="1" dirty="0"/>
                        <a:t>    s text </a:t>
                      </a:r>
                      <a:r>
                        <a:rPr lang="en" altLang="zh-TW" sz="1800" b="1" i="1" dirty="0">
                          <a:solidFill>
                            <a:srgbClr val="FF2F92"/>
                          </a:solidFill>
                        </a:rPr>
                        <a:t>static</a:t>
                      </a:r>
                      <a:r>
                        <a:rPr lang="en" altLang="zh-TW" sz="1800" i="1" dirty="0"/>
                        <a:t>, </a:t>
                      </a:r>
                      <a:br>
                        <a:rPr lang="en" altLang="zh-TW" sz="1800" i="1" dirty="0"/>
                      </a:br>
                      <a:r>
                        <a:rPr lang="en" altLang="zh-TW" sz="1800" i="1" dirty="0"/>
                        <a:t>    PRIMARY KEY (</a:t>
                      </a:r>
                      <a:r>
                        <a:rPr lang="en" altLang="zh-TW" sz="1800" i="1" dirty="0" err="1"/>
                        <a:t>pk</a:t>
                      </a:r>
                      <a:r>
                        <a:rPr lang="en" altLang="zh-TW" sz="1800" i="1" dirty="0"/>
                        <a:t>, t) </a:t>
                      </a:r>
                      <a:br>
                        <a:rPr lang="en" altLang="zh-TW" sz="1800" i="1" dirty="0"/>
                      </a:br>
                      <a:r>
                        <a:rPr lang="en" altLang="zh-TW" sz="1800" i="1" dirty="0"/>
                        <a:t>); </a:t>
                      </a:r>
                      <a:endParaRPr lang="zh-CN" altLang="en-US" sz="1800" dirty="0">
                        <a:solidFill>
                          <a:srgbClr val="0432FF"/>
                        </a:solidFill>
                      </a:endParaRPr>
                    </a:p>
                  </a:txBody>
                  <a:tcPr/>
                </a:tc>
                <a:extLst>
                  <a:ext uri="{0D108BD9-81ED-4DB2-BD59-A6C34878D82A}">
                    <a16:rowId xmlns:a16="http://schemas.microsoft.com/office/drawing/2014/main" val="226771231"/>
                  </a:ext>
                </a:extLst>
              </a:tr>
              <a:tr h="370840">
                <a:tc>
                  <a:txBody>
                    <a:bodyPr/>
                    <a:lstStyle/>
                    <a:p>
                      <a:r>
                        <a:rPr kumimoji="1" lang="en" altLang="zh-TW" dirty="0"/>
                        <a:t>Add/Drop </a:t>
                      </a:r>
                      <a:r>
                        <a:rPr kumimoji="1" lang="en-US" altLang="zh-TW" dirty="0"/>
                        <a:t>Table’s Columns</a:t>
                      </a:r>
                      <a:endParaRPr lang="zh-TW" altLang="en-US" dirty="0"/>
                    </a:p>
                  </a:txBody>
                  <a:tcPr/>
                </a:tc>
                <a:tc>
                  <a:txBody>
                    <a:bodyPr/>
                    <a:lstStyle/>
                    <a:p>
                      <a:r>
                        <a:rPr kumimoji="1" lang="en" altLang="zh-TW" i="1" dirty="0"/>
                        <a:t>ALTER TABLE t </a:t>
                      </a:r>
                      <a:r>
                        <a:rPr kumimoji="1" lang="en" altLang="zh-TW" i="1" dirty="0">
                          <a:solidFill>
                            <a:srgbClr val="FF2F92"/>
                          </a:solidFill>
                        </a:rPr>
                        <a:t>ADD</a:t>
                      </a:r>
                      <a:r>
                        <a:rPr kumimoji="1" lang="en" altLang="zh-TW" i="1" dirty="0"/>
                        <a:t> {column} {</a:t>
                      </a:r>
                      <a:r>
                        <a:rPr kumimoji="1" lang="en" altLang="zh-TW" i="1" dirty="0" err="1"/>
                        <a:t>column_type</a:t>
                      </a:r>
                      <a:r>
                        <a:rPr kumimoji="1" lang="en" altLang="zh-TW" i="1" dirty="0"/>
                        <a:t>};</a:t>
                      </a:r>
                      <a:br>
                        <a:rPr kumimoji="1" lang="en" altLang="zh-TW" i="1" dirty="0"/>
                      </a:br>
                      <a:r>
                        <a:rPr kumimoji="1" lang="en" altLang="zh-TW" i="1" dirty="0"/>
                        <a:t>ALTER TABLE t </a:t>
                      </a:r>
                      <a:r>
                        <a:rPr kumimoji="1" lang="en" altLang="zh-TW" i="1" dirty="0">
                          <a:solidFill>
                            <a:srgbClr val="FF2F92"/>
                          </a:solidFill>
                        </a:rPr>
                        <a:t>DROP</a:t>
                      </a:r>
                      <a:r>
                        <a:rPr kumimoji="1" lang="en" altLang="zh-TW" i="1" dirty="0"/>
                        <a:t> {column};</a:t>
                      </a:r>
                    </a:p>
                  </a:txBody>
                  <a:tcPr/>
                </a:tc>
                <a:extLst>
                  <a:ext uri="{0D108BD9-81ED-4DB2-BD59-A6C34878D82A}">
                    <a16:rowId xmlns:a16="http://schemas.microsoft.com/office/drawing/2014/main" val="2866417554"/>
                  </a:ext>
                </a:extLst>
              </a:tr>
              <a:tr h="370840">
                <a:tc>
                  <a:txBody>
                    <a:bodyPr/>
                    <a:lstStyle/>
                    <a:p>
                      <a:r>
                        <a:rPr kumimoji="1" lang="en" altLang="zh-TW" dirty="0"/>
                        <a:t>Truncate</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i="1" dirty="0"/>
                        <a:t>TRUNCATE TABLE t;</a:t>
                      </a:r>
                      <a:br>
                        <a:rPr lang="en" altLang="zh-TW" i="1" dirty="0"/>
                      </a:br>
                      <a:r>
                        <a:rPr lang="en" altLang="zh-TW" i="1" dirty="0">
                          <a:sym typeface="Wingdings" pitchFamily="2" charset="2"/>
                        </a:rPr>
                        <a:t> </a:t>
                      </a:r>
                      <a:r>
                        <a:rPr kumimoji="1" lang="en" altLang="zh-TW" i="1" dirty="0"/>
                        <a:t>permanently removes all existing data from the table, but without removing the table itself.</a:t>
                      </a:r>
                    </a:p>
                  </a:txBody>
                  <a:tcPr/>
                </a:tc>
                <a:extLst>
                  <a:ext uri="{0D108BD9-81ED-4DB2-BD59-A6C34878D82A}">
                    <a16:rowId xmlns:a16="http://schemas.microsoft.com/office/drawing/2014/main" val="1825466301"/>
                  </a:ext>
                </a:extLst>
              </a:tr>
              <a:tr h="370840">
                <a:tc>
                  <a:txBody>
                    <a:bodyPr/>
                    <a:lstStyle/>
                    <a:p>
                      <a:r>
                        <a:rPr lang="en-US" altLang="zh-TW" dirty="0"/>
                        <a:t>Drop</a:t>
                      </a:r>
                      <a:endParaRPr lang="zh-TW" altLang="en-US" dirty="0"/>
                    </a:p>
                  </a:txBody>
                  <a:tcPr/>
                </a:tc>
                <a:tc>
                  <a:txBody>
                    <a:bodyPr/>
                    <a:lstStyle/>
                    <a:p>
                      <a:r>
                        <a:rPr kumimoji="1" lang="en" altLang="zh-TW" i="1" dirty="0"/>
                        <a:t>DROP TABLE </a:t>
                      </a:r>
                      <a:r>
                        <a:rPr kumimoji="1" lang="en" altLang="zh-TW" i="1" dirty="0">
                          <a:solidFill>
                            <a:srgbClr val="FF2F92"/>
                          </a:solidFill>
                        </a:rPr>
                        <a:t>IF EXISTS</a:t>
                      </a:r>
                      <a:r>
                        <a:rPr kumimoji="1" lang="en" altLang="zh-TW" i="1" dirty="0"/>
                        <a:t> t;</a:t>
                      </a:r>
                    </a:p>
                    <a:p>
                      <a:r>
                        <a:rPr kumimoji="1" lang="en" altLang="zh-TW" i="1" dirty="0">
                          <a:sym typeface="Wingdings" pitchFamily="2" charset="2"/>
                        </a:rPr>
                        <a:t> </a:t>
                      </a:r>
                      <a:r>
                        <a:rPr lang="en" altLang="zh-TW" dirty="0">
                          <a:solidFill>
                            <a:srgbClr val="FF2F92"/>
                          </a:solidFill>
                        </a:rPr>
                        <a:t>immediate, irreversible removal </a:t>
                      </a:r>
                      <a:r>
                        <a:rPr lang="en" altLang="zh-TW" dirty="0"/>
                        <a:t>of the table and data.</a:t>
                      </a:r>
                      <a:endParaRPr kumimoji="1" lang="en" altLang="zh-TW" i="1" dirty="0"/>
                    </a:p>
                  </a:txBody>
                  <a:tcPr/>
                </a:tc>
                <a:extLst>
                  <a:ext uri="{0D108BD9-81ED-4DB2-BD59-A6C34878D82A}">
                    <a16:rowId xmlns:a16="http://schemas.microsoft.com/office/drawing/2014/main" val="821191140"/>
                  </a:ext>
                </a:extLst>
              </a:tr>
            </a:tbl>
          </a:graphicData>
        </a:graphic>
      </p:graphicFrame>
    </p:spTree>
    <p:extLst>
      <p:ext uri="{BB962C8B-B14F-4D97-AF65-F5344CB8AC3E}">
        <p14:creationId xmlns:p14="http://schemas.microsoft.com/office/powerpoint/2010/main" val="54130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0266D8-C72A-3141-85DA-9E34A4ABD48B}"/>
              </a:ext>
            </a:extLst>
          </p:cNvPr>
          <p:cNvSpPr>
            <a:spLocks noGrp="1"/>
          </p:cNvSpPr>
          <p:nvPr>
            <p:ph type="title"/>
          </p:nvPr>
        </p:nvSpPr>
        <p:spPr/>
        <p:txBody>
          <a:bodyPr/>
          <a:lstStyle/>
          <a:p>
            <a:r>
              <a:rPr lang="en" altLang="zh-TW" dirty="0"/>
              <a:t>Row-Level Functions: </a:t>
            </a:r>
            <a:r>
              <a:rPr kumimoji="1" lang="en-US" altLang="zh-TW" dirty="0"/>
              <a:t>Select</a:t>
            </a:r>
            <a:endParaRPr lang="en" altLang="zh-TW" dirty="0"/>
          </a:p>
        </p:txBody>
      </p:sp>
      <p:grpSp>
        <p:nvGrpSpPr>
          <p:cNvPr id="15" name="群組 14">
            <a:extLst>
              <a:ext uri="{FF2B5EF4-FFF2-40B4-BE49-F238E27FC236}">
                <a16:creationId xmlns:a16="http://schemas.microsoft.com/office/drawing/2014/main" id="{3E8A63A6-7CEA-4F43-ACB5-149443106AB5}"/>
              </a:ext>
            </a:extLst>
          </p:cNvPr>
          <p:cNvGrpSpPr/>
          <p:nvPr/>
        </p:nvGrpSpPr>
        <p:grpSpPr>
          <a:xfrm>
            <a:off x="7677089" y="387273"/>
            <a:ext cx="4017056" cy="2286937"/>
            <a:chOff x="283564" y="3633969"/>
            <a:chExt cx="4116949" cy="2171052"/>
          </a:xfrm>
        </p:grpSpPr>
        <p:pic>
          <p:nvPicPr>
            <p:cNvPr id="4" name="圖片 3">
              <a:extLst>
                <a:ext uri="{FF2B5EF4-FFF2-40B4-BE49-F238E27FC236}">
                  <a16:creationId xmlns:a16="http://schemas.microsoft.com/office/drawing/2014/main" id="{F0E4B2BC-9D40-4041-A585-66B7740BBE3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3564" y="3633969"/>
              <a:ext cx="4116949" cy="2171052"/>
            </a:xfrm>
            <a:prstGeom prst="rect">
              <a:avLst/>
            </a:prstGeom>
          </p:spPr>
        </p:pic>
        <p:sp>
          <p:nvSpPr>
            <p:cNvPr id="11" name="矩形 10">
              <a:extLst>
                <a:ext uri="{FF2B5EF4-FFF2-40B4-BE49-F238E27FC236}">
                  <a16:creationId xmlns:a16="http://schemas.microsoft.com/office/drawing/2014/main" id="{F41FE030-1BA3-DC4C-BA81-352B7F2FD62C}"/>
                </a:ext>
              </a:extLst>
            </p:cNvPr>
            <p:cNvSpPr/>
            <p:nvPr/>
          </p:nvSpPr>
          <p:spPr>
            <a:xfrm>
              <a:off x="1727613" y="5188897"/>
              <a:ext cx="2489465" cy="242212"/>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nvGrpSpPr>
          <p:cNvPr id="16" name="群組 15">
            <a:extLst>
              <a:ext uri="{FF2B5EF4-FFF2-40B4-BE49-F238E27FC236}">
                <a16:creationId xmlns:a16="http://schemas.microsoft.com/office/drawing/2014/main" id="{D98522C2-848B-9341-91E3-B9DE6F01FB9E}"/>
              </a:ext>
            </a:extLst>
          </p:cNvPr>
          <p:cNvGrpSpPr/>
          <p:nvPr/>
        </p:nvGrpSpPr>
        <p:grpSpPr>
          <a:xfrm>
            <a:off x="1009654" y="1680142"/>
            <a:ext cx="5571397" cy="1445599"/>
            <a:chOff x="5878534" y="3633969"/>
            <a:chExt cx="6083670" cy="1578516"/>
          </a:xfrm>
        </p:grpSpPr>
        <p:grpSp>
          <p:nvGrpSpPr>
            <p:cNvPr id="7" name="群組 6">
              <a:extLst>
                <a:ext uri="{FF2B5EF4-FFF2-40B4-BE49-F238E27FC236}">
                  <a16:creationId xmlns:a16="http://schemas.microsoft.com/office/drawing/2014/main" id="{96823441-DB0B-704B-BD54-6959ED8D7890}"/>
                </a:ext>
              </a:extLst>
            </p:cNvPr>
            <p:cNvGrpSpPr/>
            <p:nvPr/>
          </p:nvGrpSpPr>
          <p:grpSpPr>
            <a:xfrm>
              <a:off x="5878534" y="3633969"/>
              <a:ext cx="6083670" cy="1578516"/>
              <a:chOff x="6073404" y="3076092"/>
              <a:chExt cx="6083670" cy="1578516"/>
            </a:xfrm>
          </p:grpSpPr>
          <p:pic>
            <p:nvPicPr>
              <p:cNvPr id="5" name="圖片 4">
                <a:extLst>
                  <a:ext uri="{FF2B5EF4-FFF2-40B4-BE49-F238E27FC236}">
                    <a16:creationId xmlns:a16="http://schemas.microsoft.com/office/drawing/2014/main" id="{D08080A0-7636-E14C-931F-890732DC514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73404" y="3459601"/>
                <a:ext cx="6083670" cy="1195007"/>
              </a:xfrm>
              <a:prstGeom prst="rect">
                <a:avLst/>
              </a:prstGeom>
            </p:spPr>
          </p:pic>
          <p:sp>
            <p:nvSpPr>
              <p:cNvPr id="6" name="矩形 5">
                <a:extLst>
                  <a:ext uri="{FF2B5EF4-FFF2-40B4-BE49-F238E27FC236}">
                    <a16:creationId xmlns:a16="http://schemas.microsoft.com/office/drawing/2014/main" id="{181D6BE6-D53F-9E46-9A2A-8B3ABC0CDF2D}"/>
                  </a:ext>
                </a:extLst>
              </p:cNvPr>
              <p:cNvSpPr/>
              <p:nvPr/>
            </p:nvSpPr>
            <p:spPr>
              <a:xfrm>
                <a:off x="6073404" y="3076092"/>
                <a:ext cx="3564642" cy="403291"/>
              </a:xfrm>
              <a:prstGeom prst="rect">
                <a:avLst/>
              </a:prstGeom>
            </p:spPr>
            <p:txBody>
              <a:bodyPr wrap="none">
                <a:spAutoFit/>
              </a:bodyPr>
              <a:lstStyle/>
              <a:p>
                <a:r>
                  <a:rPr lang="en-US" altLang="zh-TW" u="sng" dirty="0"/>
                  <a:t>* </a:t>
                </a:r>
                <a:r>
                  <a:rPr lang="zh-TW" altLang="en-US" u="sng" dirty="0"/>
                  <a:t>The following query is allowed:</a:t>
                </a:r>
              </a:p>
            </p:txBody>
          </p:sp>
        </p:grpSp>
        <p:sp>
          <p:nvSpPr>
            <p:cNvPr id="12" name="矩形 11">
              <a:extLst>
                <a:ext uri="{FF2B5EF4-FFF2-40B4-BE49-F238E27FC236}">
                  <a16:creationId xmlns:a16="http://schemas.microsoft.com/office/drawing/2014/main" id="{95CBE7A0-2921-CB41-BB8B-9E0A212AB410}"/>
                </a:ext>
              </a:extLst>
            </p:cNvPr>
            <p:cNvSpPr/>
            <p:nvPr/>
          </p:nvSpPr>
          <p:spPr>
            <a:xfrm>
              <a:off x="6096000" y="4383768"/>
              <a:ext cx="4906780" cy="613274"/>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nvGrpSpPr>
          <p:cNvPr id="17" name="群組 16">
            <a:extLst>
              <a:ext uri="{FF2B5EF4-FFF2-40B4-BE49-F238E27FC236}">
                <a16:creationId xmlns:a16="http://schemas.microsoft.com/office/drawing/2014/main" id="{D72E95CF-B83C-9E46-9297-7462955E375A}"/>
              </a:ext>
            </a:extLst>
          </p:cNvPr>
          <p:cNvGrpSpPr/>
          <p:nvPr/>
        </p:nvGrpSpPr>
        <p:grpSpPr>
          <a:xfrm>
            <a:off x="1009654" y="3264914"/>
            <a:ext cx="6096000" cy="1660966"/>
            <a:chOff x="5866204" y="5066505"/>
            <a:chExt cx="6096000" cy="1660966"/>
          </a:xfrm>
        </p:grpSpPr>
        <p:sp>
          <p:nvSpPr>
            <p:cNvPr id="8" name="矩形 7">
              <a:extLst>
                <a:ext uri="{FF2B5EF4-FFF2-40B4-BE49-F238E27FC236}">
                  <a16:creationId xmlns:a16="http://schemas.microsoft.com/office/drawing/2014/main" id="{4B13B92E-4B92-704D-9F22-B332A980CB47}"/>
                </a:ext>
              </a:extLst>
            </p:cNvPr>
            <p:cNvSpPr/>
            <p:nvPr/>
          </p:nvSpPr>
          <p:spPr>
            <a:xfrm>
              <a:off x="5866204" y="5066505"/>
              <a:ext cx="6096000" cy="369332"/>
            </a:xfrm>
            <a:prstGeom prst="rect">
              <a:avLst/>
            </a:prstGeom>
          </p:spPr>
          <p:txBody>
            <a:bodyPr>
              <a:spAutoFit/>
            </a:bodyPr>
            <a:lstStyle/>
            <a:p>
              <a:r>
                <a:rPr lang="en-US" altLang="zh-TW" u="sng" dirty="0"/>
                <a:t>* </a:t>
              </a:r>
              <a:r>
                <a:rPr lang="zh-TW" altLang="en-US" u="sng" dirty="0"/>
                <a:t>But the following does </a:t>
              </a:r>
              <a:r>
                <a:rPr lang="zh-TW" altLang="en-US" u="sng" dirty="0">
                  <a:solidFill>
                    <a:srgbClr val="FF2F92"/>
                  </a:solidFill>
                </a:rPr>
                <a:t>not select a contiguous set of rows</a:t>
              </a:r>
              <a:r>
                <a:rPr lang="zh-TW" altLang="en-US" u="sng" dirty="0"/>
                <a:t>: </a:t>
              </a:r>
            </a:p>
          </p:txBody>
        </p:sp>
        <p:pic>
          <p:nvPicPr>
            <p:cNvPr id="9" name="圖片 8">
              <a:extLst>
                <a:ext uri="{FF2B5EF4-FFF2-40B4-BE49-F238E27FC236}">
                  <a16:creationId xmlns:a16="http://schemas.microsoft.com/office/drawing/2014/main" id="{4F6C4EDE-98D2-ED49-A2B9-1B84BE1D69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78535" y="5381261"/>
              <a:ext cx="6029902" cy="1346210"/>
            </a:xfrm>
            <a:prstGeom prst="rect">
              <a:avLst/>
            </a:prstGeom>
          </p:spPr>
        </p:pic>
        <p:sp>
          <p:nvSpPr>
            <p:cNvPr id="13" name="矩形 12">
              <a:extLst>
                <a:ext uri="{FF2B5EF4-FFF2-40B4-BE49-F238E27FC236}">
                  <a16:creationId xmlns:a16="http://schemas.microsoft.com/office/drawing/2014/main" id="{A1065A8D-CB97-A042-BCEB-09D8C94D3AE2}"/>
                </a:ext>
              </a:extLst>
            </p:cNvPr>
            <p:cNvSpPr/>
            <p:nvPr/>
          </p:nvSpPr>
          <p:spPr>
            <a:xfrm>
              <a:off x="6096000" y="6176963"/>
              <a:ext cx="4906780" cy="373374"/>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nvGrpSpPr>
          <p:cNvPr id="21" name="群組 20">
            <a:extLst>
              <a:ext uri="{FF2B5EF4-FFF2-40B4-BE49-F238E27FC236}">
                <a16:creationId xmlns:a16="http://schemas.microsoft.com/office/drawing/2014/main" id="{2D9E4703-8F9D-E340-9087-D7F1CA36FF6A}"/>
              </a:ext>
            </a:extLst>
          </p:cNvPr>
          <p:cNvGrpSpPr/>
          <p:nvPr/>
        </p:nvGrpSpPr>
        <p:grpSpPr>
          <a:xfrm>
            <a:off x="1009654" y="5083048"/>
            <a:ext cx="9277350" cy="1433526"/>
            <a:chOff x="5938489" y="4857449"/>
            <a:chExt cx="9277350" cy="1433526"/>
          </a:xfrm>
        </p:grpSpPr>
        <p:pic>
          <p:nvPicPr>
            <p:cNvPr id="18" name="圖片 17">
              <a:extLst>
                <a:ext uri="{FF2B5EF4-FFF2-40B4-BE49-F238E27FC236}">
                  <a16:creationId xmlns:a16="http://schemas.microsoft.com/office/drawing/2014/main" id="{B31D2963-AB0C-C24F-9F83-4F9C1A8CCA1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50820" y="5491200"/>
              <a:ext cx="6026373" cy="799775"/>
            </a:xfrm>
            <a:prstGeom prst="rect">
              <a:avLst/>
            </a:prstGeom>
          </p:spPr>
        </p:pic>
        <p:sp>
          <p:nvSpPr>
            <p:cNvPr id="19" name="矩形 18">
              <a:extLst>
                <a:ext uri="{FF2B5EF4-FFF2-40B4-BE49-F238E27FC236}">
                  <a16:creationId xmlns:a16="http://schemas.microsoft.com/office/drawing/2014/main" id="{C9249D0A-4276-AB41-BDC7-05B25C4F1EC5}"/>
                </a:ext>
              </a:extLst>
            </p:cNvPr>
            <p:cNvSpPr/>
            <p:nvPr/>
          </p:nvSpPr>
          <p:spPr>
            <a:xfrm>
              <a:off x="5938489" y="4857449"/>
              <a:ext cx="9277350" cy="646331"/>
            </a:xfrm>
            <a:prstGeom prst="rect">
              <a:avLst/>
            </a:prstGeom>
          </p:spPr>
          <p:txBody>
            <a:bodyPr wrap="square">
              <a:spAutoFit/>
            </a:bodyPr>
            <a:lstStyle/>
            <a:p>
              <a:r>
                <a:rPr lang="en-US" altLang="zh-TW" u="sng" dirty="0"/>
                <a:t>* T</a:t>
              </a:r>
              <a:r>
                <a:rPr lang="zh-TW" altLang="en-US" u="sng" dirty="0"/>
                <a:t>he TOKEN function can be applied to the PARTITION KEY column to query</a:t>
              </a:r>
              <a:r>
                <a:rPr lang="en-US" altLang="zh-TW" u="sng" dirty="0"/>
                <a:t>. </a:t>
              </a:r>
              <a:r>
                <a:rPr lang="en" altLang="zh-TW" u="sng" dirty="0"/>
                <a:t>Rows will be selected based on the token of the PARTITION_KEY rather than on the value: </a:t>
              </a:r>
              <a:endParaRPr lang="zh-TW" altLang="en-US" u="sng" dirty="0"/>
            </a:p>
          </p:txBody>
        </p:sp>
        <p:sp>
          <p:nvSpPr>
            <p:cNvPr id="20" name="矩形 19">
              <a:extLst>
                <a:ext uri="{FF2B5EF4-FFF2-40B4-BE49-F238E27FC236}">
                  <a16:creationId xmlns:a16="http://schemas.microsoft.com/office/drawing/2014/main" id="{343DB507-D428-3F47-BF55-FA2CD49008AA}"/>
                </a:ext>
              </a:extLst>
            </p:cNvPr>
            <p:cNvSpPr/>
            <p:nvPr/>
          </p:nvSpPr>
          <p:spPr>
            <a:xfrm>
              <a:off x="6641419" y="5877896"/>
              <a:ext cx="1123486" cy="192517"/>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980500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5A9CF9-827E-D94B-8EAE-1CECF97DEA51}"/>
              </a:ext>
            </a:extLst>
          </p:cNvPr>
          <p:cNvSpPr>
            <a:spLocks noGrp="1"/>
          </p:cNvSpPr>
          <p:nvPr>
            <p:ph type="title"/>
          </p:nvPr>
        </p:nvSpPr>
        <p:spPr/>
        <p:txBody>
          <a:bodyPr/>
          <a:lstStyle/>
          <a:p>
            <a:r>
              <a:rPr lang="en" altLang="zh-TW" dirty="0"/>
              <a:t>Row-Level Functions: </a:t>
            </a:r>
            <a:r>
              <a:rPr kumimoji="1" lang="en-US" altLang="zh-TW" dirty="0"/>
              <a:t>Select</a:t>
            </a:r>
            <a:endParaRPr kumimoji="1" lang="zh-TW" altLang="en-US" dirty="0"/>
          </a:p>
        </p:txBody>
      </p:sp>
      <p:sp>
        <p:nvSpPr>
          <p:cNvPr id="3" name="內容版面配置區 2">
            <a:extLst>
              <a:ext uri="{FF2B5EF4-FFF2-40B4-BE49-F238E27FC236}">
                <a16:creationId xmlns:a16="http://schemas.microsoft.com/office/drawing/2014/main" id="{81F3FEEF-F10D-A44F-8E75-5E1AE2FB727C}"/>
              </a:ext>
            </a:extLst>
          </p:cNvPr>
          <p:cNvSpPr>
            <a:spLocks noGrp="1"/>
          </p:cNvSpPr>
          <p:nvPr>
            <p:ph idx="1"/>
          </p:nvPr>
        </p:nvSpPr>
        <p:spPr/>
        <p:txBody>
          <a:bodyPr>
            <a:normAutofit/>
          </a:bodyPr>
          <a:lstStyle/>
          <a:p>
            <a:r>
              <a:rPr kumimoji="1" lang="en-US" altLang="zh-TW" sz="2000" dirty="0"/>
              <a:t>range search (partition key)</a:t>
            </a:r>
          </a:p>
        </p:txBody>
      </p:sp>
      <p:pic>
        <p:nvPicPr>
          <p:cNvPr id="6" name="圖片 5">
            <a:extLst>
              <a:ext uri="{FF2B5EF4-FFF2-40B4-BE49-F238E27FC236}">
                <a16:creationId xmlns:a16="http://schemas.microsoft.com/office/drawing/2014/main" id="{D335DC56-FE9A-4F44-9928-E60BF4A5247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88221" y="931208"/>
            <a:ext cx="3322403" cy="1245901"/>
          </a:xfrm>
          <a:prstGeom prst="rect">
            <a:avLst/>
          </a:prstGeom>
        </p:spPr>
      </p:pic>
      <p:grpSp>
        <p:nvGrpSpPr>
          <p:cNvPr id="12" name="群組 11">
            <a:extLst>
              <a:ext uri="{FF2B5EF4-FFF2-40B4-BE49-F238E27FC236}">
                <a16:creationId xmlns:a16="http://schemas.microsoft.com/office/drawing/2014/main" id="{451B9DBB-E579-E54E-9936-584F92F907A5}"/>
              </a:ext>
            </a:extLst>
          </p:cNvPr>
          <p:cNvGrpSpPr/>
          <p:nvPr/>
        </p:nvGrpSpPr>
        <p:grpSpPr>
          <a:xfrm>
            <a:off x="1134801" y="2256771"/>
            <a:ext cx="10175823" cy="4223299"/>
            <a:chOff x="1349115" y="2528237"/>
            <a:chExt cx="10175823" cy="4223299"/>
          </a:xfrm>
        </p:grpSpPr>
        <p:pic>
          <p:nvPicPr>
            <p:cNvPr id="9" name="圖片 8">
              <a:extLst>
                <a:ext uri="{FF2B5EF4-FFF2-40B4-BE49-F238E27FC236}">
                  <a16:creationId xmlns:a16="http://schemas.microsoft.com/office/drawing/2014/main" id="{C84B9644-5B49-694F-94C0-4DE54C6DA3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49115" y="2528237"/>
              <a:ext cx="10175823" cy="4223299"/>
            </a:xfrm>
            <a:prstGeom prst="rect">
              <a:avLst/>
            </a:prstGeom>
          </p:spPr>
        </p:pic>
        <p:sp>
          <p:nvSpPr>
            <p:cNvPr id="10" name="矩形 9">
              <a:extLst>
                <a:ext uri="{FF2B5EF4-FFF2-40B4-BE49-F238E27FC236}">
                  <a16:creationId xmlns:a16="http://schemas.microsoft.com/office/drawing/2014/main" id="{C9E06D90-5DC6-BD4F-947E-2FFC4F5418EF}"/>
                </a:ext>
              </a:extLst>
            </p:cNvPr>
            <p:cNvSpPr/>
            <p:nvPr/>
          </p:nvSpPr>
          <p:spPr>
            <a:xfrm>
              <a:off x="9009090" y="4863911"/>
              <a:ext cx="2515848" cy="232745"/>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矩形 10">
              <a:extLst>
                <a:ext uri="{FF2B5EF4-FFF2-40B4-BE49-F238E27FC236}">
                  <a16:creationId xmlns:a16="http://schemas.microsoft.com/office/drawing/2014/main" id="{A2E74779-4C27-E24D-B553-BD4FF50FF3BA}"/>
                </a:ext>
              </a:extLst>
            </p:cNvPr>
            <p:cNvSpPr/>
            <p:nvPr/>
          </p:nvSpPr>
          <p:spPr>
            <a:xfrm>
              <a:off x="1349115" y="5025254"/>
              <a:ext cx="2248524" cy="236294"/>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105239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5A9CF9-827E-D94B-8EAE-1CECF97DEA51}"/>
              </a:ext>
            </a:extLst>
          </p:cNvPr>
          <p:cNvSpPr>
            <a:spLocks noGrp="1"/>
          </p:cNvSpPr>
          <p:nvPr>
            <p:ph type="title"/>
          </p:nvPr>
        </p:nvSpPr>
        <p:spPr/>
        <p:txBody>
          <a:bodyPr/>
          <a:lstStyle/>
          <a:p>
            <a:r>
              <a:rPr lang="en" altLang="zh-TW" dirty="0"/>
              <a:t>Row-Level Functions: </a:t>
            </a:r>
            <a:r>
              <a:rPr kumimoji="1" lang="en-US" altLang="zh-TW" dirty="0"/>
              <a:t>Select</a:t>
            </a:r>
            <a:endParaRPr kumimoji="1" lang="zh-TW" altLang="en-US" dirty="0"/>
          </a:p>
        </p:txBody>
      </p:sp>
      <p:sp>
        <p:nvSpPr>
          <p:cNvPr id="3" name="內容版面配置區 2">
            <a:extLst>
              <a:ext uri="{FF2B5EF4-FFF2-40B4-BE49-F238E27FC236}">
                <a16:creationId xmlns:a16="http://schemas.microsoft.com/office/drawing/2014/main" id="{81F3FEEF-F10D-A44F-8E75-5E1AE2FB727C}"/>
              </a:ext>
            </a:extLst>
          </p:cNvPr>
          <p:cNvSpPr>
            <a:spLocks noGrp="1"/>
          </p:cNvSpPr>
          <p:nvPr>
            <p:ph idx="1"/>
          </p:nvPr>
        </p:nvSpPr>
        <p:spPr/>
        <p:txBody>
          <a:bodyPr>
            <a:normAutofit/>
          </a:bodyPr>
          <a:lstStyle/>
          <a:p>
            <a:r>
              <a:rPr kumimoji="1" lang="en-US" altLang="zh-TW" sz="2000" dirty="0"/>
              <a:t>range search (clustering key)</a:t>
            </a:r>
          </a:p>
          <a:p>
            <a:endParaRPr kumimoji="1" lang="en-US" altLang="zh-TW" sz="2000" dirty="0"/>
          </a:p>
          <a:p>
            <a:endParaRPr kumimoji="1" lang="en-US" altLang="zh-TW" sz="2000" dirty="0"/>
          </a:p>
          <a:p>
            <a:endParaRPr kumimoji="1" lang="en-US" altLang="zh-TW" sz="2000" dirty="0"/>
          </a:p>
          <a:p>
            <a:endParaRPr kumimoji="1" lang="en-US" altLang="zh-TW" sz="2000" dirty="0"/>
          </a:p>
          <a:p>
            <a:endParaRPr kumimoji="1" lang="en-US" altLang="zh-TW" sz="2000" dirty="0"/>
          </a:p>
          <a:p>
            <a:r>
              <a:rPr kumimoji="1" lang="zh-CN" altLang="en-US" sz="2000" dirty="0"/>
              <a:t>沒有指定單一</a:t>
            </a:r>
            <a:r>
              <a:rPr kumimoji="1" lang="zh-TW" altLang="en-US" sz="2000" dirty="0"/>
              <a:t> </a:t>
            </a:r>
            <a:r>
              <a:rPr kumimoji="1" lang="en-US" altLang="zh-TW" sz="2000" dirty="0"/>
              <a:t>p</a:t>
            </a:r>
            <a:r>
              <a:rPr kumimoji="1" lang="en-US" altLang="zh-CN" sz="2000" dirty="0"/>
              <a:t>artition</a:t>
            </a:r>
            <a:r>
              <a:rPr kumimoji="1" lang="zh-TW" altLang="en-US" sz="2000" dirty="0"/>
              <a:t> </a:t>
            </a:r>
            <a:r>
              <a:rPr kumimoji="1" lang="en-US" altLang="zh-TW" sz="2000" dirty="0"/>
              <a:t>search </a:t>
            </a:r>
            <a:r>
              <a:rPr kumimoji="1" lang="zh-CN" altLang="en-US" sz="2000" dirty="0"/>
              <a:t>的</a:t>
            </a:r>
            <a:r>
              <a:rPr kumimoji="1" lang="en-US" altLang="zh-CN" sz="2000" dirty="0"/>
              <a:t> error: </a:t>
            </a:r>
            <a:br>
              <a:rPr kumimoji="1" lang="en-US" altLang="zh-CN" sz="2000" dirty="0"/>
            </a:br>
            <a:r>
              <a:rPr lang="en" altLang="zh-TW" sz="2000" dirty="0"/>
              <a:t>Where </a:t>
            </a:r>
            <a:r>
              <a:rPr lang="zh-TW" altLang="en-US" sz="2000" dirty="0"/>
              <a:t>條件送 </a:t>
            </a:r>
            <a:r>
              <a:rPr lang="en" altLang="zh-TW" sz="2000" dirty="0"/>
              <a:t>Partition Key </a:t>
            </a:r>
            <a:r>
              <a:rPr lang="zh-TW" altLang="en-US" sz="2000" dirty="0"/>
              <a:t>就好比通過 </a:t>
            </a:r>
            <a:r>
              <a:rPr lang="en" altLang="zh-TW" sz="2000" dirty="0"/>
              <a:t>HASH </a:t>
            </a:r>
            <a:r>
              <a:rPr lang="zh-TW" altLang="en-US" sz="2000" dirty="0"/>
              <a:t>索引定位記錄，</a:t>
            </a:r>
            <a:r>
              <a:rPr lang="en" altLang="zh-TW" sz="2000" dirty="0"/>
              <a:t>ALLOW FILTERING </a:t>
            </a:r>
            <a:r>
              <a:rPr lang="zh-TW" altLang="en-US" sz="2000" dirty="0"/>
              <a:t>就如同先做一次 </a:t>
            </a:r>
            <a:r>
              <a:rPr lang="en" altLang="zh-TW" sz="2000" dirty="0"/>
              <a:t>TABLE SCAN</a:t>
            </a:r>
            <a:r>
              <a:rPr lang="zh-TW" altLang="en" sz="2000" dirty="0"/>
              <a:t>，</a:t>
            </a:r>
            <a:r>
              <a:rPr lang="zh-TW" altLang="en-US" sz="2000" dirty="0"/>
              <a:t>讀出大量記錄再從記錄裡過濾出符合 </a:t>
            </a:r>
            <a:r>
              <a:rPr lang="en" altLang="zh-TW" sz="2000" dirty="0"/>
              <a:t>WHERE </a:t>
            </a:r>
            <a:r>
              <a:rPr lang="zh-TW" altLang="en-US" sz="2000" dirty="0"/>
              <a:t>條件的。</a:t>
            </a:r>
            <a:r>
              <a:rPr lang="en-US" altLang="zh-TW" sz="2000" dirty="0"/>
              <a:t> (</a:t>
            </a:r>
            <a:r>
              <a:rPr kumimoji="1" lang="en" altLang="zh-TW" sz="2000" dirty="0">
                <a:hlinkClick r:id="rId3"/>
              </a:rPr>
              <a:t>https://www.gushiciku.cn/pl/pcjn/zh-tw</a:t>
            </a:r>
            <a:r>
              <a:rPr lang="en-US" altLang="zh-TW" sz="2000" dirty="0"/>
              <a:t>)</a:t>
            </a:r>
            <a:endParaRPr kumimoji="1" lang="en-US" altLang="zh-TW" sz="2000" dirty="0"/>
          </a:p>
        </p:txBody>
      </p:sp>
      <p:pic>
        <p:nvPicPr>
          <p:cNvPr id="6" name="圖片 5">
            <a:extLst>
              <a:ext uri="{FF2B5EF4-FFF2-40B4-BE49-F238E27FC236}">
                <a16:creationId xmlns:a16="http://schemas.microsoft.com/office/drawing/2014/main" id="{D335DC56-FE9A-4F44-9928-E60BF4A5247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02535" y="845484"/>
            <a:ext cx="3322403" cy="1245901"/>
          </a:xfrm>
          <a:prstGeom prst="rect">
            <a:avLst/>
          </a:prstGeom>
        </p:spPr>
      </p:pic>
      <p:grpSp>
        <p:nvGrpSpPr>
          <p:cNvPr id="5" name="群組 4">
            <a:extLst>
              <a:ext uri="{FF2B5EF4-FFF2-40B4-BE49-F238E27FC236}">
                <a16:creationId xmlns:a16="http://schemas.microsoft.com/office/drawing/2014/main" id="{C30F36F6-48E1-CB41-B859-FF2C7EBD6CE7}"/>
              </a:ext>
            </a:extLst>
          </p:cNvPr>
          <p:cNvGrpSpPr/>
          <p:nvPr/>
        </p:nvGrpSpPr>
        <p:grpSpPr>
          <a:xfrm>
            <a:off x="667062" y="2221124"/>
            <a:ext cx="10857876" cy="1538351"/>
            <a:chOff x="667062" y="2578314"/>
            <a:chExt cx="10857876" cy="1538351"/>
          </a:xfrm>
        </p:grpSpPr>
        <p:pic>
          <p:nvPicPr>
            <p:cNvPr id="4" name="圖片 3">
              <a:extLst>
                <a:ext uri="{FF2B5EF4-FFF2-40B4-BE49-F238E27FC236}">
                  <a16:creationId xmlns:a16="http://schemas.microsoft.com/office/drawing/2014/main" id="{4F90CA81-145A-3341-8D41-4568CDACEA5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9548" y="2578314"/>
              <a:ext cx="10835390" cy="1538351"/>
            </a:xfrm>
            <a:prstGeom prst="rect">
              <a:avLst/>
            </a:prstGeom>
          </p:spPr>
        </p:pic>
        <p:sp>
          <p:nvSpPr>
            <p:cNvPr id="14" name="矩形 13">
              <a:extLst>
                <a:ext uri="{FF2B5EF4-FFF2-40B4-BE49-F238E27FC236}">
                  <a16:creationId xmlns:a16="http://schemas.microsoft.com/office/drawing/2014/main" id="{CB63E6BC-3B5E-EE47-8C64-70E1E252743D}"/>
                </a:ext>
              </a:extLst>
            </p:cNvPr>
            <p:cNvSpPr/>
            <p:nvPr/>
          </p:nvSpPr>
          <p:spPr>
            <a:xfrm>
              <a:off x="10095876" y="2578314"/>
              <a:ext cx="1429062" cy="254827"/>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2211208E-EF6F-A145-B63C-D9AC9568A72A}"/>
                </a:ext>
              </a:extLst>
            </p:cNvPr>
            <p:cNvSpPr/>
            <p:nvPr/>
          </p:nvSpPr>
          <p:spPr>
            <a:xfrm>
              <a:off x="667062" y="2780443"/>
              <a:ext cx="1161738" cy="217590"/>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nvGrpSpPr>
          <p:cNvPr id="7" name="群組 6">
            <a:extLst>
              <a:ext uri="{FF2B5EF4-FFF2-40B4-BE49-F238E27FC236}">
                <a16:creationId xmlns:a16="http://schemas.microsoft.com/office/drawing/2014/main" id="{B1582F97-5E47-7546-89E8-FCE88403F006}"/>
              </a:ext>
            </a:extLst>
          </p:cNvPr>
          <p:cNvGrpSpPr/>
          <p:nvPr/>
        </p:nvGrpSpPr>
        <p:grpSpPr>
          <a:xfrm>
            <a:off x="689547" y="5499415"/>
            <a:ext cx="10835391" cy="698320"/>
            <a:chOff x="689547" y="4293411"/>
            <a:chExt cx="10835391" cy="698320"/>
          </a:xfrm>
        </p:grpSpPr>
        <p:pic>
          <p:nvPicPr>
            <p:cNvPr id="13" name="圖片 12">
              <a:extLst>
                <a:ext uri="{FF2B5EF4-FFF2-40B4-BE49-F238E27FC236}">
                  <a16:creationId xmlns:a16="http://schemas.microsoft.com/office/drawing/2014/main" id="{5409DEAE-73F0-2243-A837-383A2662B3D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89548" y="4293411"/>
              <a:ext cx="10835390" cy="698320"/>
            </a:xfrm>
            <a:prstGeom prst="rect">
              <a:avLst/>
            </a:prstGeom>
          </p:spPr>
        </p:pic>
        <p:sp>
          <p:nvSpPr>
            <p:cNvPr id="16" name="矩形 15">
              <a:extLst>
                <a:ext uri="{FF2B5EF4-FFF2-40B4-BE49-F238E27FC236}">
                  <a16:creationId xmlns:a16="http://schemas.microsoft.com/office/drawing/2014/main" id="{587B1D13-5ADD-D444-B25A-FD28426838D7}"/>
                </a:ext>
              </a:extLst>
            </p:cNvPr>
            <p:cNvSpPr/>
            <p:nvPr/>
          </p:nvSpPr>
          <p:spPr>
            <a:xfrm>
              <a:off x="8809218" y="4297599"/>
              <a:ext cx="2715719" cy="214440"/>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E16B248A-07E6-1044-AFDA-709E5E0C69A8}"/>
                </a:ext>
              </a:extLst>
            </p:cNvPr>
            <p:cNvSpPr/>
            <p:nvPr/>
          </p:nvSpPr>
          <p:spPr>
            <a:xfrm>
              <a:off x="689547" y="4428131"/>
              <a:ext cx="3792512" cy="218820"/>
            </a:xfrm>
            <a:prstGeom prst="rect">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191050142"/>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42185</TotalTime>
  <Words>3995</Words>
  <Application>Microsoft Macintosh PowerPoint</Application>
  <PresentationFormat>寬螢幕</PresentationFormat>
  <Paragraphs>328</Paragraphs>
  <Slides>34</Slides>
  <Notes>19</Notes>
  <HiddenSlides>2</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34</vt:i4>
      </vt:variant>
    </vt:vector>
  </HeadingPairs>
  <TitlesOfParts>
    <vt:vector size="43" baseType="lpstr">
      <vt:lpstr>新細明體</vt:lpstr>
      <vt:lpstr>等线</vt:lpstr>
      <vt:lpstr>等线 Light</vt:lpstr>
      <vt:lpstr>HelveticaNeueLTStd-Roman</vt:lpstr>
      <vt:lpstr>Arial</vt:lpstr>
      <vt:lpstr>Calibri</vt:lpstr>
      <vt:lpstr>Calibri Light</vt:lpstr>
      <vt:lpstr>Wingdings</vt:lpstr>
      <vt:lpstr>Office 佈景主題</vt:lpstr>
      <vt:lpstr>Cassandra CQL Introduction</vt:lpstr>
      <vt:lpstr>Table of Contents</vt:lpstr>
      <vt:lpstr>Keyspace-Level Functions</vt:lpstr>
      <vt:lpstr>Table-Level Functions</vt:lpstr>
      <vt:lpstr>Table-Level Functions</vt:lpstr>
      <vt:lpstr>Table-Level Functions</vt:lpstr>
      <vt:lpstr>Row-Level Functions: Select</vt:lpstr>
      <vt:lpstr>Row-Level Functions: Select</vt:lpstr>
      <vt:lpstr>Row-Level Functions: Select</vt:lpstr>
      <vt:lpstr>Row-Level Functions: Select</vt:lpstr>
      <vt:lpstr>Row-Level Functions: Select</vt:lpstr>
      <vt:lpstr>Row-Level Functions: Insert / Update</vt:lpstr>
      <vt:lpstr>Row-Level Functions: Insert / Update</vt:lpstr>
      <vt:lpstr>Row-Level Functions: Insert / Update</vt:lpstr>
      <vt:lpstr>Row-Level Functions: Delete / Batch</vt:lpstr>
      <vt:lpstr>Data Types: Timestamps</vt:lpstr>
      <vt:lpstr>Data Types: Counters</vt:lpstr>
      <vt:lpstr>Data Types: Counters Limit</vt:lpstr>
      <vt:lpstr>Data Types: Collections – Maps, Sets, Lists</vt:lpstr>
      <vt:lpstr>Data Types: Collections – Maps, Sets, Lists</vt:lpstr>
      <vt:lpstr>Data Types: Collections – Maps, Sets, Lists</vt:lpstr>
      <vt:lpstr>Data Types: Collections – Maps, Sets, Lists</vt:lpstr>
      <vt:lpstr>Data Types: Collections – Maps, Sets, Lists</vt:lpstr>
      <vt:lpstr>Data Types: Collections – Maps, Sets, Lists</vt:lpstr>
      <vt:lpstr>Data Types: UDT (User-Defined Types)</vt:lpstr>
      <vt:lpstr>Data Types: UDT (User-Defined Types)</vt:lpstr>
      <vt:lpstr>Data Types:  UDT (User-Defined Types)</vt:lpstr>
      <vt:lpstr>Reference</vt:lpstr>
      <vt:lpstr>BackUp</vt:lpstr>
      <vt:lpstr>Cassandra 資料寫入機制</vt:lpstr>
      <vt:lpstr>Row-Level Functions: Select</vt:lpstr>
      <vt:lpstr>Row-Level Functions: Select</vt:lpstr>
      <vt:lpstr>Select / Insert / Update / Delete / Batch Functions</vt:lpstr>
      <vt:lpstr>Data Types: Duration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Penny W</dc:creator>
  <cp:lastModifiedBy>Penny W</cp:lastModifiedBy>
  <cp:revision>189</cp:revision>
  <dcterms:created xsi:type="dcterms:W3CDTF">2021-09-04T07:26:15Z</dcterms:created>
  <dcterms:modified xsi:type="dcterms:W3CDTF">2021-10-03T14:37:38Z</dcterms:modified>
</cp:coreProperties>
</file>